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61" r:id="rId4"/>
    <p:sldId id="270" r:id="rId5"/>
    <p:sldId id="264" r:id="rId6"/>
    <p:sldId id="263" r:id="rId7"/>
    <p:sldId id="271" r:id="rId8"/>
    <p:sldId id="273" r:id="rId9"/>
    <p:sldId id="265" r:id="rId10"/>
    <p:sldId id="267" r:id="rId11"/>
    <p:sldId id="268"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0"/>
  </p:normalViewPr>
  <p:slideViewPr>
    <p:cSldViewPr snapToGrid="0">
      <p:cViewPr varScale="1">
        <p:scale>
          <a:sx n="108" d="100"/>
          <a:sy n="108"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D7C81-EE77-4779-94C4-013214AF4400}"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0FFC-53B8-4F40-B358-E49F9A13C2FF}" type="slidenum">
              <a:rPr lang="en-US" smtClean="0"/>
              <a:t>‹nr.›</a:t>
            </a:fld>
            <a:endParaRPr lang="en-US"/>
          </a:p>
        </p:txBody>
      </p:sp>
    </p:spTree>
    <p:extLst>
      <p:ext uri="{BB962C8B-B14F-4D97-AF65-F5344CB8AC3E}">
        <p14:creationId xmlns:p14="http://schemas.microsoft.com/office/powerpoint/2010/main" val="176337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2</a:t>
            </a:fld>
            <a:endParaRPr lang="en-US"/>
          </a:p>
        </p:txBody>
      </p:sp>
    </p:spTree>
    <p:extLst>
      <p:ext uri="{BB962C8B-B14F-4D97-AF65-F5344CB8AC3E}">
        <p14:creationId xmlns:p14="http://schemas.microsoft.com/office/powerpoint/2010/main" val="112510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11</a:t>
            </a:fld>
            <a:endParaRPr lang="en-US"/>
          </a:p>
        </p:txBody>
      </p:sp>
    </p:spTree>
    <p:extLst>
      <p:ext uri="{BB962C8B-B14F-4D97-AF65-F5344CB8AC3E}">
        <p14:creationId xmlns:p14="http://schemas.microsoft.com/office/powerpoint/2010/main" val="166960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3</a:t>
            </a:fld>
            <a:endParaRPr lang="en-US"/>
          </a:p>
        </p:txBody>
      </p:sp>
    </p:spTree>
    <p:extLst>
      <p:ext uri="{BB962C8B-B14F-4D97-AF65-F5344CB8AC3E}">
        <p14:creationId xmlns:p14="http://schemas.microsoft.com/office/powerpoint/2010/main" val="193231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4</a:t>
            </a:fld>
            <a:endParaRPr lang="en-US"/>
          </a:p>
        </p:txBody>
      </p:sp>
    </p:spTree>
    <p:extLst>
      <p:ext uri="{BB962C8B-B14F-4D97-AF65-F5344CB8AC3E}">
        <p14:creationId xmlns:p14="http://schemas.microsoft.com/office/powerpoint/2010/main" val="63323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5</a:t>
            </a:fld>
            <a:endParaRPr lang="en-US"/>
          </a:p>
        </p:txBody>
      </p:sp>
    </p:spTree>
    <p:extLst>
      <p:ext uri="{BB962C8B-B14F-4D97-AF65-F5344CB8AC3E}">
        <p14:creationId xmlns:p14="http://schemas.microsoft.com/office/powerpoint/2010/main" val="40829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6</a:t>
            </a:fld>
            <a:endParaRPr lang="en-US"/>
          </a:p>
        </p:txBody>
      </p:sp>
    </p:spTree>
    <p:extLst>
      <p:ext uri="{BB962C8B-B14F-4D97-AF65-F5344CB8AC3E}">
        <p14:creationId xmlns:p14="http://schemas.microsoft.com/office/powerpoint/2010/main" val="133420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7</a:t>
            </a:fld>
            <a:endParaRPr lang="en-US"/>
          </a:p>
        </p:txBody>
      </p:sp>
    </p:spTree>
    <p:extLst>
      <p:ext uri="{BB962C8B-B14F-4D97-AF65-F5344CB8AC3E}">
        <p14:creationId xmlns:p14="http://schemas.microsoft.com/office/powerpoint/2010/main" val="94095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8</a:t>
            </a:fld>
            <a:endParaRPr lang="en-US"/>
          </a:p>
        </p:txBody>
      </p:sp>
    </p:spTree>
    <p:extLst>
      <p:ext uri="{BB962C8B-B14F-4D97-AF65-F5344CB8AC3E}">
        <p14:creationId xmlns:p14="http://schemas.microsoft.com/office/powerpoint/2010/main" val="42191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9</a:t>
            </a:fld>
            <a:endParaRPr lang="en-US"/>
          </a:p>
        </p:txBody>
      </p:sp>
    </p:spTree>
    <p:extLst>
      <p:ext uri="{BB962C8B-B14F-4D97-AF65-F5344CB8AC3E}">
        <p14:creationId xmlns:p14="http://schemas.microsoft.com/office/powerpoint/2010/main" val="329187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1D0FFC-53B8-4F40-B358-E49F9A13C2FF}" type="slidenum">
              <a:rPr lang="en-US" smtClean="0"/>
              <a:t>10</a:t>
            </a:fld>
            <a:endParaRPr lang="en-US"/>
          </a:p>
        </p:txBody>
      </p:sp>
    </p:spTree>
    <p:extLst>
      <p:ext uri="{BB962C8B-B14F-4D97-AF65-F5344CB8AC3E}">
        <p14:creationId xmlns:p14="http://schemas.microsoft.com/office/powerpoint/2010/main" val="182179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26DE-7626-D4FF-23D1-309639A94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CA53F0-81FE-AAB4-B937-4BF17F6F3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C1152A-58C4-489C-2974-D0CFD8F5EFEF}"/>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5" name="Footer Placeholder 4">
            <a:extLst>
              <a:ext uri="{FF2B5EF4-FFF2-40B4-BE49-F238E27FC236}">
                <a16:creationId xmlns:a16="http://schemas.microsoft.com/office/drawing/2014/main" id="{D73F0030-FF90-C8CC-0DAB-B2ED55EB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782ED-03A8-6D3E-98F2-35EE2DAF3BC1}"/>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103757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6DCC-B79C-E7BF-797E-EE2C2C02DD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FCDD66-3BA0-DC36-A034-E4918554EC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A8A3A-53D6-6CE8-BD75-60ADDF904C4E}"/>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5" name="Footer Placeholder 4">
            <a:extLst>
              <a:ext uri="{FF2B5EF4-FFF2-40B4-BE49-F238E27FC236}">
                <a16:creationId xmlns:a16="http://schemas.microsoft.com/office/drawing/2014/main" id="{60A7D44C-5C9B-99AA-82AF-DDF73B00D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91E8C-9429-B8DB-FD51-D44829720115}"/>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406890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D5027-CB42-4E84-4C15-16E1B52654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93807B-8C36-A2E3-79F2-AA7F2B715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6DEC9-DF51-5CA8-14D0-B48523C96D61}"/>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5" name="Footer Placeholder 4">
            <a:extLst>
              <a:ext uri="{FF2B5EF4-FFF2-40B4-BE49-F238E27FC236}">
                <a16:creationId xmlns:a16="http://schemas.microsoft.com/office/drawing/2014/main" id="{63966915-FB0B-E2AB-40B7-C66F0FDC3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27ECB-75DF-0568-8EE5-93705B7B2B23}"/>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408492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A7BF-4A2A-A5DC-01E8-EFB95EEA24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8B6988-E9C3-AC12-E145-7DF37B789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30A86-D3BB-4E21-AAD9-BB149B6EEA50}"/>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5" name="Footer Placeholder 4">
            <a:extLst>
              <a:ext uri="{FF2B5EF4-FFF2-40B4-BE49-F238E27FC236}">
                <a16:creationId xmlns:a16="http://schemas.microsoft.com/office/drawing/2014/main" id="{C4CDC0AA-A3DB-B942-3F67-47929FECB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DDCD6-4CC5-0EFB-FE85-C2586263C88C}"/>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265892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DB30-0170-C3F4-9A14-92284FC1A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63E9A5-0D02-54C1-844B-547C570F04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85224-8923-792D-96AA-19FD237C24A3}"/>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5" name="Footer Placeholder 4">
            <a:extLst>
              <a:ext uri="{FF2B5EF4-FFF2-40B4-BE49-F238E27FC236}">
                <a16:creationId xmlns:a16="http://schemas.microsoft.com/office/drawing/2014/main" id="{79C5B2F9-7697-13A3-3C55-9BACB3CB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32B44-B093-F931-2BB8-EA8EAFB9058B}"/>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338437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E8FC-C1AF-050B-F7E2-65FC78E6F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7213F-6E72-916E-2615-D1E3462B96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4A981-281C-921B-93E5-4C8C5E9C80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09737-B7DB-14EF-655E-9DFD12C63030}"/>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6" name="Footer Placeholder 5">
            <a:extLst>
              <a:ext uri="{FF2B5EF4-FFF2-40B4-BE49-F238E27FC236}">
                <a16:creationId xmlns:a16="http://schemas.microsoft.com/office/drawing/2014/main" id="{486E548F-0A67-129B-DEDF-B2C5179E9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E6257-291E-8AA3-044C-518B4D4BE6FE}"/>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336310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E18B-174D-CFC2-7029-E0FC292139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6AC882-2BD7-CFBD-822A-BFDB0ABFF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A31646-B9C7-569C-9FB0-5C01ABB3C5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BCBF15-C16D-B8E3-FED6-D35A828B3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C06F95-5A46-7DEC-17AE-9058A4B121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1122D0-FCD0-9BD5-74DC-B9B5E409CBD3}"/>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8" name="Footer Placeholder 7">
            <a:extLst>
              <a:ext uri="{FF2B5EF4-FFF2-40B4-BE49-F238E27FC236}">
                <a16:creationId xmlns:a16="http://schemas.microsoft.com/office/drawing/2014/main" id="{C8283F12-4756-3287-DF71-CA4AAEB360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FA67CB-1BE5-ACE5-BFC9-D82A76487DEF}"/>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328408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5202-A9D6-98FB-4FBB-E301B38CA5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17A128-C349-FE7D-33C1-E7C81E42C351}"/>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4" name="Footer Placeholder 3">
            <a:extLst>
              <a:ext uri="{FF2B5EF4-FFF2-40B4-BE49-F238E27FC236}">
                <a16:creationId xmlns:a16="http://schemas.microsoft.com/office/drawing/2014/main" id="{8998C054-195C-42BC-3F99-18C13EDBE3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909F2-056F-D948-CDEB-D7BB36B482D9}"/>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125143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156FA-46D2-7CDE-1650-D0B2D9460BA0}"/>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3" name="Footer Placeholder 2">
            <a:extLst>
              <a:ext uri="{FF2B5EF4-FFF2-40B4-BE49-F238E27FC236}">
                <a16:creationId xmlns:a16="http://schemas.microsoft.com/office/drawing/2014/main" id="{1393BDD4-80CB-86C1-9CE5-DB442EAF71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779FC9-B743-6A90-1401-10A9C6F7394B}"/>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143798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4354-D7E8-D2C2-ABCB-DBB5EC360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2F0E01-9AED-A462-CC81-386A923A7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4B7301-848C-E52D-0A07-F13F49E34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4D99D4-FCBD-D82B-0700-CC700A693694}"/>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6" name="Footer Placeholder 5">
            <a:extLst>
              <a:ext uri="{FF2B5EF4-FFF2-40B4-BE49-F238E27FC236}">
                <a16:creationId xmlns:a16="http://schemas.microsoft.com/office/drawing/2014/main" id="{4947BAA1-E172-8896-B1F0-6E4312F48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DF20A-D310-53CE-43BD-7BBBB117E014}"/>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341594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B73E-3067-2EFD-529A-06E7D2949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1421EA-9179-8A09-3280-17B2309EA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813B0E-4C40-B533-CE52-04C342DC4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D2930-A337-CB18-1D3C-BD04CBCF9E40}"/>
              </a:ext>
            </a:extLst>
          </p:cNvPr>
          <p:cNvSpPr>
            <a:spLocks noGrp="1"/>
          </p:cNvSpPr>
          <p:nvPr>
            <p:ph type="dt" sz="half" idx="10"/>
          </p:nvPr>
        </p:nvSpPr>
        <p:spPr/>
        <p:txBody>
          <a:bodyPr/>
          <a:lstStyle/>
          <a:p>
            <a:fld id="{C8E57782-6295-4F64-B906-3BFC409FA7DE}" type="datetimeFigureOut">
              <a:rPr lang="en-US" smtClean="0"/>
              <a:t>1/18/2024</a:t>
            </a:fld>
            <a:endParaRPr lang="en-US"/>
          </a:p>
        </p:txBody>
      </p:sp>
      <p:sp>
        <p:nvSpPr>
          <p:cNvPr id="6" name="Footer Placeholder 5">
            <a:extLst>
              <a:ext uri="{FF2B5EF4-FFF2-40B4-BE49-F238E27FC236}">
                <a16:creationId xmlns:a16="http://schemas.microsoft.com/office/drawing/2014/main" id="{D54A5F20-26AB-29E3-0034-9882233E4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289B1-71DA-C464-00C1-9528361FC9D2}"/>
              </a:ext>
            </a:extLst>
          </p:cNvPr>
          <p:cNvSpPr>
            <a:spLocks noGrp="1"/>
          </p:cNvSpPr>
          <p:nvPr>
            <p:ph type="sldNum" sz="quarter" idx="12"/>
          </p:nvPr>
        </p:nvSpPr>
        <p:spPr/>
        <p:txBody>
          <a:bodyPr/>
          <a:lstStyle/>
          <a:p>
            <a:fld id="{D5175D57-7CE4-4D2D-9516-2DAE4478B697}" type="slidenum">
              <a:rPr lang="en-US" smtClean="0"/>
              <a:t>‹nr.›</a:t>
            </a:fld>
            <a:endParaRPr lang="en-US"/>
          </a:p>
        </p:txBody>
      </p:sp>
    </p:spTree>
    <p:extLst>
      <p:ext uri="{BB962C8B-B14F-4D97-AF65-F5344CB8AC3E}">
        <p14:creationId xmlns:p14="http://schemas.microsoft.com/office/powerpoint/2010/main" val="389379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075EF-48B9-347E-1B26-60157F009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1F3831-CB71-C98D-779A-D7B529DB8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D88BD-933A-AE2E-71F9-CB29A6F9D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57782-6295-4F64-B906-3BFC409FA7DE}" type="datetimeFigureOut">
              <a:rPr lang="en-US" smtClean="0"/>
              <a:t>1/18/2024</a:t>
            </a:fld>
            <a:endParaRPr lang="en-US"/>
          </a:p>
        </p:txBody>
      </p:sp>
      <p:sp>
        <p:nvSpPr>
          <p:cNvPr id="5" name="Footer Placeholder 4">
            <a:extLst>
              <a:ext uri="{FF2B5EF4-FFF2-40B4-BE49-F238E27FC236}">
                <a16:creationId xmlns:a16="http://schemas.microsoft.com/office/drawing/2014/main" id="{ABA50784-0122-DF67-7C4F-690B4456A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47D6FD-887A-2CF6-5B43-FF47523CFE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75D57-7CE4-4D2D-9516-2DAE4478B697}" type="slidenum">
              <a:rPr lang="en-US" smtClean="0"/>
              <a:t>‹nr.›</a:t>
            </a:fld>
            <a:endParaRPr lang="en-US"/>
          </a:p>
        </p:txBody>
      </p:sp>
    </p:spTree>
    <p:extLst>
      <p:ext uri="{BB962C8B-B14F-4D97-AF65-F5344CB8AC3E}">
        <p14:creationId xmlns:p14="http://schemas.microsoft.com/office/powerpoint/2010/main" val="129445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agn.mnatsakanian@arnhem.n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regionaalenergieloket.nl/arnhe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regionaalenergieloket.nl/arnhem" TargetMode="External"/><Relationship Id="rId7"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vaagn.mnatsakanian@arnhem.n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rvo.nl/onderwerpen/wetten-en-regels-gebouwen/be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regionaalenergieloket.nl/arnhem"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regionaalenergieloket.nl/arnhem"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regionaalenergieloket.nl/arnhe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rvo.nl/sites/default/files/2018/07/Factsheet-gasaansluitplicht-vanaf-1-juli-2018-02.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regionaalenergieloket.nl/arnhe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www.vattenfall.nl/zonnepanel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egionaalenergieloket.nl/arnhe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E40CF-51B2-CBC0-F86C-4852CB29F90C}"/>
              </a:ext>
            </a:extLst>
          </p:cNvPr>
          <p:cNvSpPr>
            <a:spLocks noGrp="1"/>
          </p:cNvSpPr>
          <p:nvPr>
            <p:ph type="ctrTitle"/>
          </p:nvPr>
        </p:nvSpPr>
        <p:spPr>
          <a:xfrm>
            <a:off x="890338" y="640080"/>
            <a:ext cx="3734014" cy="3566160"/>
          </a:xfrm>
        </p:spPr>
        <p:txBody>
          <a:bodyPr anchor="b">
            <a:normAutofit/>
          </a:bodyPr>
          <a:lstStyle/>
          <a:p>
            <a:pPr algn="l"/>
            <a:r>
              <a:rPr lang="en-US" sz="5000" dirty="0" err="1"/>
              <a:t>Energiezuinig</a:t>
            </a:r>
            <a:r>
              <a:rPr lang="en-US" sz="5000" dirty="0"/>
              <a:t> huis </a:t>
            </a:r>
            <a:r>
              <a:rPr lang="en-US" sz="5000" dirty="0" err="1"/>
              <a:t>Gaardenhage</a:t>
            </a:r>
            <a:r>
              <a:rPr lang="en-US" sz="5000" dirty="0"/>
              <a:t> Arnhem</a:t>
            </a:r>
          </a:p>
        </p:txBody>
      </p:sp>
      <p:sp>
        <p:nvSpPr>
          <p:cNvPr id="104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house with a solar panel&#10;&#10;Description automatically generated">
            <a:extLst>
              <a:ext uri="{FF2B5EF4-FFF2-40B4-BE49-F238E27FC236}">
                <a16:creationId xmlns:a16="http://schemas.microsoft.com/office/drawing/2014/main" id="{C5217FE1-F0C5-2D3A-DF8F-74FECBF54C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756631" y="469023"/>
            <a:ext cx="6315504" cy="629642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34FA95-18B9-0388-E259-F422234A35D9}"/>
              </a:ext>
            </a:extLst>
          </p:cNvPr>
          <p:cNvSpPr txBox="1"/>
          <p:nvPr/>
        </p:nvSpPr>
        <p:spPr>
          <a:xfrm>
            <a:off x="876982" y="5278402"/>
            <a:ext cx="4493803" cy="1292662"/>
          </a:xfrm>
          <a:prstGeom prst="rect">
            <a:avLst/>
          </a:prstGeom>
          <a:noFill/>
        </p:spPr>
        <p:txBody>
          <a:bodyPr wrap="square">
            <a:spAutoFit/>
          </a:bodyPr>
          <a:lstStyle/>
          <a:p>
            <a:pPr algn="ctr"/>
            <a:r>
              <a:rPr lang="en-US" sz="2400" dirty="0"/>
              <a:t>Vaagn Mnatsakanian</a:t>
            </a:r>
          </a:p>
          <a:p>
            <a:pPr algn="ctr"/>
            <a:endParaRPr lang="en-US" dirty="0"/>
          </a:p>
          <a:p>
            <a:pPr algn="ctr"/>
            <a:r>
              <a:rPr lang="en-US" dirty="0"/>
              <a:t>PhD, </a:t>
            </a:r>
            <a:r>
              <a:rPr lang="en-US" dirty="0" err="1"/>
              <a:t>bestuursadviseur</a:t>
            </a:r>
            <a:r>
              <a:rPr lang="en-US" dirty="0"/>
              <a:t> </a:t>
            </a:r>
            <a:r>
              <a:rPr lang="en-US" dirty="0" err="1"/>
              <a:t>Gemeente</a:t>
            </a:r>
            <a:r>
              <a:rPr lang="en-US" dirty="0"/>
              <a:t> Arnhem</a:t>
            </a:r>
          </a:p>
          <a:p>
            <a:pPr algn="ctr"/>
            <a:r>
              <a:rPr lang="en-US" dirty="0">
                <a:hlinkClick r:id="rId3"/>
              </a:rPr>
              <a:t>vaagn.mnatsakanian@arnhem.nl</a:t>
            </a:r>
            <a:r>
              <a:rPr lang="en-US" dirty="0"/>
              <a:t> </a:t>
            </a:r>
          </a:p>
        </p:txBody>
      </p:sp>
      <p:pic>
        <p:nvPicPr>
          <p:cNvPr id="4" name="Picture 4" descr="Meedenken Arnhem | Meedenken Arnhem">
            <a:extLst>
              <a:ext uri="{FF2B5EF4-FFF2-40B4-BE49-F238E27FC236}">
                <a16:creationId xmlns:a16="http://schemas.microsoft.com/office/drawing/2014/main" id="{40074509-3A54-7E5C-B623-03E51DE24E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7133" y="23719"/>
            <a:ext cx="4051819" cy="108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946C-37CE-105E-188C-5016F3F31929}"/>
              </a:ext>
            </a:extLst>
          </p:cNvPr>
          <p:cNvSpPr txBox="1"/>
          <p:nvPr/>
        </p:nvSpPr>
        <p:spPr>
          <a:xfrm>
            <a:off x="304800" y="145534"/>
            <a:ext cx="11391900" cy="523220"/>
          </a:xfrm>
          <a:prstGeom prst="rect">
            <a:avLst/>
          </a:prstGeom>
          <a:noFill/>
        </p:spPr>
        <p:txBody>
          <a:bodyPr wrap="square">
            <a:spAutoFit/>
          </a:bodyPr>
          <a:lstStyle/>
          <a:p>
            <a:pPr algn="ctr"/>
            <a:r>
              <a:rPr lang="en-US" sz="2800" dirty="0"/>
              <a:t>Principes van </a:t>
            </a:r>
            <a:r>
              <a:rPr lang="en-US" sz="2800" dirty="0" err="1"/>
              <a:t>duurzame</a:t>
            </a:r>
            <a:r>
              <a:rPr lang="en-US" sz="2800" dirty="0"/>
              <a:t> </a:t>
            </a:r>
            <a:r>
              <a:rPr lang="en-US" sz="2800" dirty="0" err="1"/>
              <a:t>energievoorziening</a:t>
            </a:r>
            <a:r>
              <a:rPr lang="en-US" sz="2800" dirty="0"/>
              <a:t> in de bouw</a:t>
            </a:r>
          </a:p>
        </p:txBody>
      </p:sp>
      <p:sp>
        <p:nvSpPr>
          <p:cNvPr id="7" name="TextBox 6">
            <a:extLst>
              <a:ext uri="{FF2B5EF4-FFF2-40B4-BE49-F238E27FC236}">
                <a16:creationId xmlns:a16="http://schemas.microsoft.com/office/drawing/2014/main" id="{53470D10-B61F-58BB-DBBC-D344701B71F3}"/>
              </a:ext>
            </a:extLst>
          </p:cNvPr>
          <p:cNvSpPr txBox="1"/>
          <p:nvPr/>
        </p:nvSpPr>
        <p:spPr>
          <a:xfrm>
            <a:off x="1892300" y="691860"/>
            <a:ext cx="3098800" cy="369332"/>
          </a:xfrm>
          <a:prstGeom prst="rect">
            <a:avLst/>
          </a:prstGeom>
          <a:noFill/>
        </p:spPr>
        <p:txBody>
          <a:bodyPr wrap="square">
            <a:spAutoFit/>
          </a:bodyPr>
          <a:lstStyle/>
          <a:p>
            <a:pPr algn="ctr"/>
            <a:r>
              <a:rPr lang="nl-NL" dirty="0"/>
              <a:t>Warmteaccumulator</a:t>
            </a:r>
            <a:endParaRPr lang="en-US" dirty="0"/>
          </a:p>
        </p:txBody>
      </p:sp>
      <p:sp>
        <p:nvSpPr>
          <p:cNvPr id="9" name="TextBox 8">
            <a:extLst>
              <a:ext uri="{FF2B5EF4-FFF2-40B4-BE49-F238E27FC236}">
                <a16:creationId xmlns:a16="http://schemas.microsoft.com/office/drawing/2014/main" id="{3602F752-D226-F589-F123-080262E8C07D}"/>
              </a:ext>
            </a:extLst>
          </p:cNvPr>
          <p:cNvSpPr txBox="1"/>
          <p:nvPr/>
        </p:nvSpPr>
        <p:spPr>
          <a:xfrm>
            <a:off x="6239897" y="4320208"/>
            <a:ext cx="5743539" cy="1754326"/>
          </a:xfrm>
          <a:prstGeom prst="rect">
            <a:avLst/>
          </a:prstGeom>
          <a:noFill/>
        </p:spPr>
        <p:txBody>
          <a:bodyPr wrap="square">
            <a:spAutoFit/>
          </a:bodyPr>
          <a:lstStyle/>
          <a:p>
            <a:pPr algn="just"/>
            <a:r>
              <a:rPr lang="nl-NL" dirty="0"/>
              <a:t>Infraroodverwarming is een vorm van elektrisch verwarmen. Infraroodverwarming geeft een veilige vorm van infraroodstraling af waarmee objecten en personen direct worden verwarmd. Dit is anders dan radiatoren of (</a:t>
            </a:r>
            <a:r>
              <a:rPr lang="nl-NL" dirty="0" err="1"/>
              <a:t>watergedragen</a:t>
            </a:r>
            <a:r>
              <a:rPr lang="nl-NL" dirty="0"/>
              <a:t>) vloerverwarming die de lucht in een ruimte verwarmen. </a:t>
            </a:r>
            <a:endParaRPr lang="en-US" dirty="0"/>
          </a:p>
        </p:txBody>
      </p:sp>
      <p:sp>
        <p:nvSpPr>
          <p:cNvPr id="11" name="TextBox 10">
            <a:extLst>
              <a:ext uri="{FF2B5EF4-FFF2-40B4-BE49-F238E27FC236}">
                <a16:creationId xmlns:a16="http://schemas.microsoft.com/office/drawing/2014/main" id="{1EC29057-9405-3BF1-A192-73C8954240F7}"/>
              </a:ext>
            </a:extLst>
          </p:cNvPr>
          <p:cNvSpPr txBox="1"/>
          <p:nvPr/>
        </p:nvSpPr>
        <p:spPr>
          <a:xfrm>
            <a:off x="7364772" y="668290"/>
            <a:ext cx="3702293" cy="369332"/>
          </a:xfrm>
          <a:prstGeom prst="rect">
            <a:avLst/>
          </a:prstGeom>
          <a:noFill/>
        </p:spPr>
        <p:txBody>
          <a:bodyPr wrap="square">
            <a:spAutoFit/>
          </a:bodyPr>
          <a:lstStyle/>
          <a:p>
            <a:pPr algn="ctr"/>
            <a:r>
              <a:rPr lang="en-US" dirty="0" err="1"/>
              <a:t>Infraroodverwarming</a:t>
            </a:r>
            <a:endParaRPr lang="en-US" dirty="0"/>
          </a:p>
        </p:txBody>
      </p:sp>
      <p:sp>
        <p:nvSpPr>
          <p:cNvPr id="13" name="TextBox 12">
            <a:extLst>
              <a:ext uri="{FF2B5EF4-FFF2-40B4-BE49-F238E27FC236}">
                <a16:creationId xmlns:a16="http://schemas.microsoft.com/office/drawing/2014/main" id="{72E09932-30AC-C1C2-82F3-6CC6022CDF71}"/>
              </a:ext>
            </a:extLst>
          </p:cNvPr>
          <p:cNvSpPr txBox="1"/>
          <p:nvPr/>
        </p:nvSpPr>
        <p:spPr>
          <a:xfrm>
            <a:off x="372630" y="4189138"/>
            <a:ext cx="5630238" cy="2585323"/>
          </a:xfrm>
          <a:prstGeom prst="rect">
            <a:avLst/>
          </a:prstGeom>
          <a:noFill/>
        </p:spPr>
        <p:txBody>
          <a:bodyPr wrap="square">
            <a:spAutoFit/>
          </a:bodyPr>
          <a:lstStyle/>
          <a:p>
            <a:pPr algn="just"/>
            <a:r>
              <a:rPr lang="nl-NL" dirty="0"/>
              <a:t>Warmteaccumulator is een bufferreservoir dat in staat is warmte op te slaan en te behouden, waardoor de efficiëntie van het verwarmingssysteem wordt verhoogd. Het slaat niet alleen warmte op en geeft deze af wanneer nodig, maar kan ook dienen als bron van warm water voor huishoudelijk gebruik. Warmteaccumulatoren kunnen worden toegepast in systemen met een elektrische of zonneboiler, wat de kosten van hulpbronnen aanzienlijk vermindert, tot wel 30</a:t>
            </a:r>
            <a:r>
              <a:rPr lang="ru-RU" dirty="0"/>
              <a:t> </a:t>
            </a:r>
            <a:r>
              <a:rPr lang="nl-NL" dirty="0"/>
              <a:t>procent.</a:t>
            </a:r>
            <a:endParaRPr lang="en-US" dirty="0"/>
          </a:p>
        </p:txBody>
      </p:sp>
      <p:sp>
        <p:nvSpPr>
          <p:cNvPr id="5" name="TextBox 4">
            <a:extLst>
              <a:ext uri="{FF2B5EF4-FFF2-40B4-BE49-F238E27FC236}">
                <a16:creationId xmlns:a16="http://schemas.microsoft.com/office/drawing/2014/main" id="{FADC49D7-9771-8317-7AC4-EA7D5B0683BB}"/>
              </a:ext>
            </a:extLst>
          </p:cNvPr>
          <p:cNvSpPr txBox="1"/>
          <p:nvPr/>
        </p:nvSpPr>
        <p:spPr>
          <a:xfrm>
            <a:off x="7303712" y="6587860"/>
            <a:ext cx="4967745" cy="261610"/>
          </a:xfrm>
          <a:prstGeom prst="rect">
            <a:avLst/>
          </a:prstGeom>
          <a:noFill/>
        </p:spPr>
        <p:txBody>
          <a:bodyPr wrap="square">
            <a:spAutoFit/>
          </a:bodyPr>
          <a:lstStyle/>
          <a:p>
            <a:r>
              <a:rPr lang="nl-NL" sz="1050" dirty="0"/>
              <a:t>Details zijn beschikbaar op de volgende link: </a:t>
            </a:r>
            <a:r>
              <a:rPr lang="nl-NL" sz="1050" dirty="0">
                <a:hlinkClick r:id="rId3"/>
              </a:rPr>
              <a:t>https://regionaalenergieloket.nl/arnhem</a:t>
            </a:r>
            <a:r>
              <a:rPr lang="ru-RU" sz="1050" dirty="0"/>
              <a:t> </a:t>
            </a:r>
            <a:endParaRPr lang="en-US" sz="1050" dirty="0"/>
          </a:p>
        </p:txBody>
      </p:sp>
      <p:pic>
        <p:nvPicPr>
          <p:cNvPr id="3074" name="Picture 2" descr="Vrouw op een bank met een infrarood paneel aan de muur">
            <a:extLst>
              <a:ext uri="{FF2B5EF4-FFF2-40B4-BE49-F238E27FC236}">
                <a16:creationId xmlns:a16="http://schemas.microsoft.com/office/drawing/2014/main" id="{34EA0AB0-364E-01FD-AE87-3DB91A250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399" y="1191510"/>
            <a:ext cx="5535037" cy="29945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Услуги сантехника в Москве и Московской области">
            <a:extLst>
              <a:ext uri="{FF2B5EF4-FFF2-40B4-BE49-F238E27FC236}">
                <a16:creationId xmlns:a16="http://schemas.microsoft.com/office/drawing/2014/main" id="{E64AD7EE-DC2A-F518-E56D-422020926A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856" y="1084298"/>
            <a:ext cx="3215811" cy="323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9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946C-37CE-105E-188C-5016F3F31929}"/>
              </a:ext>
            </a:extLst>
          </p:cNvPr>
          <p:cNvSpPr txBox="1"/>
          <p:nvPr/>
        </p:nvSpPr>
        <p:spPr>
          <a:xfrm>
            <a:off x="304800" y="145534"/>
            <a:ext cx="11391900" cy="523220"/>
          </a:xfrm>
          <a:prstGeom prst="rect">
            <a:avLst/>
          </a:prstGeom>
          <a:noFill/>
        </p:spPr>
        <p:txBody>
          <a:bodyPr wrap="square">
            <a:spAutoFit/>
          </a:bodyPr>
          <a:lstStyle/>
          <a:p>
            <a:pPr algn="ctr"/>
            <a:r>
              <a:rPr lang="en-US" sz="2800" dirty="0" err="1"/>
              <a:t>Mogelijke</a:t>
            </a:r>
            <a:r>
              <a:rPr lang="en-US" sz="2800" dirty="0"/>
              <a:t> subsidies &amp; </a:t>
            </a:r>
            <a:r>
              <a:rPr lang="en-US" sz="2800" dirty="0" err="1"/>
              <a:t>leningen</a:t>
            </a:r>
            <a:endParaRPr lang="en-US" sz="2800" dirty="0"/>
          </a:p>
        </p:txBody>
      </p:sp>
      <p:sp>
        <p:nvSpPr>
          <p:cNvPr id="5" name="TextBox 4">
            <a:extLst>
              <a:ext uri="{FF2B5EF4-FFF2-40B4-BE49-F238E27FC236}">
                <a16:creationId xmlns:a16="http://schemas.microsoft.com/office/drawing/2014/main" id="{FADC49D7-9771-8317-7AC4-EA7D5B0683BB}"/>
              </a:ext>
            </a:extLst>
          </p:cNvPr>
          <p:cNvSpPr txBox="1"/>
          <p:nvPr/>
        </p:nvSpPr>
        <p:spPr>
          <a:xfrm>
            <a:off x="7303712" y="6587860"/>
            <a:ext cx="4967745" cy="261610"/>
          </a:xfrm>
          <a:prstGeom prst="rect">
            <a:avLst/>
          </a:prstGeom>
          <a:noFill/>
        </p:spPr>
        <p:txBody>
          <a:bodyPr wrap="square">
            <a:spAutoFit/>
          </a:bodyPr>
          <a:lstStyle/>
          <a:p>
            <a:r>
              <a:rPr lang="nl-NL" sz="1050" dirty="0"/>
              <a:t>Details zijn beschikbaar op de volgende link: </a:t>
            </a:r>
            <a:r>
              <a:rPr lang="nl-NL" sz="1050" dirty="0">
                <a:hlinkClick r:id="rId3"/>
              </a:rPr>
              <a:t>https://regionaalenergieloket.nl/arnhem</a:t>
            </a:r>
            <a:r>
              <a:rPr lang="ru-RU" sz="1050" dirty="0"/>
              <a:t> </a:t>
            </a:r>
            <a:endParaRPr lang="en-US" sz="1050" dirty="0"/>
          </a:p>
        </p:txBody>
      </p:sp>
      <p:sp>
        <p:nvSpPr>
          <p:cNvPr id="4" name="TextBox 3">
            <a:extLst>
              <a:ext uri="{FF2B5EF4-FFF2-40B4-BE49-F238E27FC236}">
                <a16:creationId xmlns:a16="http://schemas.microsoft.com/office/drawing/2014/main" id="{6386A018-F5FE-2AA6-B447-EFE01377200D}"/>
              </a:ext>
            </a:extLst>
          </p:cNvPr>
          <p:cNvSpPr txBox="1"/>
          <p:nvPr/>
        </p:nvSpPr>
        <p:spPr>
          <a:xfrm>
            <a:off x="304800" y="1174548"/>
            <a:ext cx="11191982" cy="923330"/>
          </a:xfrm>
          <a:prstGeom prst="rect">
            <a:avLst/>
          </a:prstGeom>
          <a:noFill/>
        </p:spPr>
        <p:txBody>
          <a:bodyPr wrap="square">
            <a:spAutoFit/>
          </a:bodyPr>
          <a:lstStyle/>
          <a:p>
            <a:pPr algn="just"/>
            <a:r>
              <a:rPr lang="en-US" dirty="0"/>
              <a:t>U </a:t>
            </a:r>
            <a:r>
              <a:rPr lang="en-US" dirty="0" err="1"/>
              <a:t>heeft</a:t>
            </a:r>
            <a:r>
              <a:rPr lang="en-US" dirty="0"/>
              <a:t> de </a:t>
            </a:r>
            <a:r>
              <a:rPr lang="en-US" dirty="0" err="1"/>
              <a:t>mogelijkheid</a:t>
            </a:r>
            <a:r>
              <a:rPr lang="en-US" dirty="0"/>
              <a:t> om diverse subsidies </a:t>
            </a:r>
            <a:r>
              <a:rPr lang="en-US" dirty="0" err="1"/>
              <a:t>en</a:t>
            </a:r>
            <a:r>
              <a:rPr lang="en-US" dirty="0"/>
              <a:t> </a:t>
            </a:r>
            <a:r>
              <a:rPr lang="en-US" dirty="0" err="1"/>
              <a:t>leningen</a:t>
            </a:r>
            <a:r>
              <a:rPr lang="en-US" dirty="0"/>
              <a:t> </a:t>
            </a:r>
            <a:r>
              <a:rPr lang="en-US" dirty="0" err="1"/>
              <a:t>aan</a:t>
            </a:r>
            <a:r>
              <a:rPr lang="en-US" dirty="0"/>
              <a:t> te </a:t>
            </a:r>
            <a:r>
              <a:rPr lang="en-US" dirty="0" err="1"/>
              <a:t>vragen</a:t>
            </a:r>
            <a:r>
              <a:rPr lang="en-US" dirty="0"/>
              <a:t> op het </a:t>
            </a:r>
            <a:r>
              <a:rPr lang="en-US" dirty="0" err="1"/>
              <a:t>gebied</a:t>
            </a:r>
            <a:r>
              <a:rPr lang="en-US" dirty="0"/>
              <a:t> van </a:t>
            </a:r>
            <a:r>
              <a:rPr lang="en-US" dirty="0" err="1"/>
              <a:t>energie-efficiëntie</a:t>
            </a:r>
            <a:r>
              <a:rPr lang="en-US" dirty="0"/>
              <a:t> </a:t>
            </a:r>
            <a:r>
              <a:rPr lang="en-US" dirty="0" err="1"/>
              <a:t>voor</a:t>
            </a:r>
            <a:r>
              <a:rPr lang="en-US" dirty="0"/>
              <a:t> </a:t>
            </a:r>
            <a:r>
              <a:rPr lang="en-US" dirty="0" err="1"/>
              <a:t>uw</a:t>
            </a:r>
            <a:r>
              <a:rPr lang="en-US" dirty="0"/>
              <a:t> huis. </a:t>
            </a:r>
            <a:r>
              <a:rPr lang="en-US" dirty="0" err="1"/>
              <a:t>Afhankelijk</a:t>
            </a:r>
            <a:r>
              <a:rPr lang="en-US" dirty="0"/>
              <a:t> van de </a:t>
            </a:r>
            <a:r>
              <a:rPr lang="en-US" dirty="0" err="1"/>
              <a:t>gekozen</a:t>
            </a:r>
            <a:r>
              <a:rPr lang="en-US" dirty="0"/>
              <a:t> </a:t>
            </a:r>
            <a:r>
              <a:rPr lang="en-US" dirty="0" err="1"/>
              <a:t>energie-efficiënte</a:t>
            </a:r>
            <a:r>
              <a:rPr lang="en-US" dirty="0"/>
              <a:t> </a:t>
            </a:r>
            <a:r>
              <a:rPr lang="en-US" dirty="0" err="1"/>
              <a:t>maatregelen</a:t>
            </a:r>
            <a:r>
              <a:rPr lang="en-US" dirty="0"/>
              <a:t> </a:t>
            </a:r>
            <a:r>
              <a:rPr lang="en-US" dirty="0" err="1"/>
              <a:t>variëren</a:t>
            </a:r>
            <a:r>
              <a:rPr lang="en-US" dirty="0"/>
              <a:t> de </a:t>
            </a:r>
            <a:r>
              <a:rPr lang="en-US" dirty="0" err="1"/>
              <a:t>programma's</a:t>
            </a:r>
            <a:r>
              <a:rPr lang="en-US" dirty="0"/>
              <a:t> </a:t>
            </a:r>
            <a:r>
              <a:rPr lang="en-US" dirty="0" err="1"/>
              <a:t>en</a:t>
            </a:r>
            <a:r>
              <a:rPr lang="en-US" dirty="0"/>
              <a:t> </a:t>
            </a:r>
            <a:r>
              <a:rPr lang="en-US" dirty="0" err="1"/>
              <a:t>financieringsvoorwaarden</a:t>
            </a:r>
            <a:r>
              <a:rPr lang="en-US" dirty="0"/>
              <a:t>.</a:t>
            </a:r>
          </a:p>
        </p:txBody>
      </p:sp>
      <p:sp>
        <p:nvSpPr>
          <p:cNvPr id="8" name="TextBox 7">
            <a:extLst>
              <a:ext uri="{FF2B5EF4-FFF2-40B4-BE49-F238E27FC236}">
                <a16:creationId xmlns:a16="http://schemas.microsoft.com/office/drawing/2014/main" id="{1BFC2342-5856-520A-7C38-607536DA4601}"/>
              </a:ext>
            </a:extLst>
          </p:cNvPr>
          <p:cNvSpPr txBox="1"/>
          <p:nvPr/>
        </p:nvSpPr>
        <p:spPr>
          <a:xfrm>
            <a:off x="956930" y="2923479"/>
            <a:ext cx="4827742" cy="3139321"/>
          </a:xfrm>
          <a:prstGeom prst="rect">
            <a:avLst/>
          </a:prstGeom>
          <a:noFill/>
        </p:spPr>
        <p:txBody>
          <a:bodyPr wrap="square">
            <a:spAutoFit/>
          </a:bodyPr>
          <a:lstStyle/>
          <a:p>
            <a:r>
              <a:rPr lang="en-US" dirty="0" err="1"/>
              <a:t>Heeft</a:t>
            </a:r>
            <a:r>
              <a:rPr lang="en-US" dirty="0"/>
              <a:t> u </a:t>
            </a:r>
            <a:r>
              <a:rPr lang="en-US" dirty="0" err="1"/>
              <a:t>een</a:t>
            </a:r>
            <a:r>
              <a:rPr lang="en-US" dirty="0"/>
              <a:t> </a:t>
            </a:r>
            <a:r>
              <a:rPr lang="en-US" dirty="0" err="1"/>
              <a:t>vraag</a:t>
            </a:r>
            <a:r>
              <a:rPr lang="en-US" dirty="0"/>
              <a:t> </a:t>
            </a:r>
            <a:r>
              <a:rPr lang="en-US" dirty="0" err="1"/>
              <a:t>voor</a:t>
            </a:r>
            <a:r>
              <a:rPr lang="en-US" dirty="0"/>
              <a:t> </a:t>
            </a:r>
            <a:r>
              <a:rPr lang="en-US" dirty="0" err="1"/>
              <a:t>ons</a:t>
            </a:r>
            <a:r>
              <a:rPr lang="en-US" dirty="0"/>
              <a:t>?</a:t>
            </a:r>
          </a:p>
          <a:p>
            <a:r>
              <a:rPr lang="en-US" dirty="0" err="1"/>
              <a:t>Stuur</a:t>
            </a:r>
            <a:r>
              <a:rPr lang="en-US" dirty="0"/>
              <a:t> </a:t>
            </a:r>
            <a:r>
              <a:rPr lang="en-US" dirty="0" err="1"/>
              <a:t>ons</a:t>
            </a:r>
            <a:r>
              <a:rPr lang="en-US" dirty="0"/>
              <a:t> </a:t>
            </a:r>
            <a:r>
              <a:rPr lang="en-US" dirty="0" err="1"/>
              <a:t>gerust</a:t>
            </a:r>
            <a:r>
              <a:rPr lang="en-US" dirty="0"/>
              <a:t> </a:t>
            </a:r>
            <a:r>
              <a:rPr lang="en-US" dirty="0" err="1"/>
              <a:t>een</a:t>
            </a:r>
            <a:r>
              <a:rPr lang="en-US" dirty="0"/>
              <a:t> e-mail of </a:t>
            </a:r>
            <a:r>
              <a:rPr lang="en-US" dirty="0" err="1"/>
              <a:t>pak</a:t>
            </a:r>
            <a:r>
              <a:rPr lang="en-US" dirty="0"/>
              <a:t> de </a:t>
            </a:r>
            <a:r>
              <a:rPr lang="en-US" dirty="0" err="1"/>
              <a:t>telefoon</a:t>
            </a:r>
            <a:r>
              <a:rPr lang="en-US" dirty="0"/>
              <a:t>. Ons team zit </a:t>
            </a:r>
            <a:r>
              <a:rPr lang="en-US" dirty="0" err="1"/>
              <a:t>voor</a:t>
            </a:r>
            <a:r>
              <a:rPr lang="en-US" dirty="0"/>
              <a:t> u </a:t>
            </a:r>
            <a:r>
              <a:rPr lang="en-US" dirty="0" err="1"/>
              <a:t>klaar</a:t>
            </a:r>
            <a:r>
              <a:rPr lang="en-US" dirty="0"/>
              <a:t> van </a:t>
            </a:r>
            <a:r>
              <a:rPr lang="en-US" dirty="0" err="1"/>
              <a:t>maandag</a:t>
            </a:r>
            <a:r>
              <a:rPr lang="en-US" dirty="0"/>
              <a:t> tot </a:t>
            </a:r>
            <a:r>
              <a:rPr lang="en-US" dirty="0" err="1"/>
              <a:t>en</a:t>
            </a:r>
            <a:r>
              <a:rPr lang="en-US" dirty="0"/>
              <a:t> met </a:t>
            </a:r>
            <a:r>
              <a:rPr lang="en-US" dirty="0" err="1"/>
              <a:t>vrijdag</a:t>
            </a:r>
            <a:r>
              <a:rPr lang="en-US" dirty="0"/>
              <a:t> van 9:00 tot 17:30 </a:t>
            </a:r>
            <a:r>
              <a:rPr lang="en-US" dirty="0" err="1"/>
              <a:t>uur</a:t>
            </a:r>
            <a:r>
              <a:rPr lang="en-US" dirty="0"/>
              <a:t>.</a:t>
            </a:r>
          </a:p>
          <a:p>
            <a:endParaRPr lang="en-US" dirty="0"/>
          </a:p>
          <a:p>
            <a:endParaRPr lang="en-US" dirty="0"/>
          </a:p>
          <a:p>
            <a:r>
              <a:rPr lang="en-US" dirty="0" err="1"/>
              <a:t>Telefoonnummer</a:t>
            </a:r>
            <a:r>
              <a:rPr lang="en-US" dirty="0"/>
              <a:t> </a:t>
            </a:r>
            <a:r>
              <a:rPr lang="en-US" dirty="0" err="1"/>
              <a:t>Regionaal</a:t>
            </a:r>
            <a:r>
              <a:rPr lang="en-US" dirty="0"/>
              <a:t> </a:t>
            </a:r>
            <a:r>
              <a:rPr lang="en-US" dirty="0" err="1"/>
              <a:t>Energieloket</a:t>
            </a:r>
            <a:r>
              <a:rPr lang="en-US" dirty="0"/>
              <a:t> </a:t>
            </a:r>
          </a:p>
          <a:p>
            <a:r>
              <a:rPr lang="en-US" dirty="0"/>
              <a:t>088 525 4110 (</a:t>
            </a:r>
            <a:r>
              <a:rPr lang="en-US" dirty="0" err="1"/>
              <a:t>lokaal</a:t>
            </a:r>
            <a:r>
              <a:rPr lang="en-US" dirty="0"/>
              <a:t> </a:t>
            </a:r>
            <a:r>
              <a:rPr lang="en-US" dirty="0" err="1"/>
              <a:t>tarief</a:t>
            </a:r>
            <a:r>
              <a:rPr lang="en-US" dirty="0"/>
              <a:t>)</a:t>
            </a:r>
          </a:p>
          <a:p>
            <a:endParaRPr lang="en-US" dirty="0"/>
          </a:p>
          <a:p>
            <a:r>
              <a:rPr lang="en-US" dirty="0"/>
              <a:t>E-</a:t>
            </a:r>
            <a:r>
              <a:rPr lang="en-US" dirty="0" err="1"/>
              <a:t>mailadres</a:t>
            </a:r>
            <a:r>
              <a:rPr lang="en-US" dirty="0"/>
              <a:t> </a:t>
            </a:r>
            <a:r>
              <a:rPr lang="en-US" dirty="0" err="1"/>
              <a:t>Regionaal</a:t>
            </a:r>
            <a:r>
              <a:rPr lang="en-US" dirty="0"/>
              <a:t> </a:t>
            </a:r>
            <a:r>
              <a:rPr lang="en-US" dirty="0" err="1"/>
              <a:t>Energieloket</a:t>
            </a:r>
            <a:r>
              <a:rPr lang="en-US" dirty="0"/>
              <a:t> vragen@regionaalenergieloket.nl</a:t>
            </a:r>
          </a:p>
        </p:txBody>
      </p:sp>
      <p:pic>
        <p:nvPicPr>
          <p:cNvPr id="6" name="Graphic 5" descr="Internet with solid fill">
            <a:extLst>
              <a:ext uri="{FF2B5EF4-FFF2-40B4-BE49-F238E27FC236}">
                <a16:creationId xmlns:a16="http://schemas.microsoft.com/office/drawing/2014/main" id="{1835B4D0-150A-809B-34B6-23532C044E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201" y="5274846"/>
            <a:ext cx="914400" cy="914400"/>
          </a:xfrm>
          <a:prstGeom prst="rect">
            <a:avLst/>
          </a:prstGeom>
        </p:spPr>
      </p:pic>
      <p:pic>
        <p:nvPicPr>
          <p:cNvPr id="13" name="Graphic 12" descr="Selfie with solid fill">
            <a:extLst>
              <a:ext uri="{FF2B5EF4-FFF2-40B4-BE49-F238E27FC236}">
                <a16:creationId xmlns:a16="http://schemas.microsoft.com/office/drawing/2014/main" id="{75F4B2DB-F7DE-19A4-78C8-69868582DE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2917207"/>
            <a:ext cx="1170056" cy="1170056"/>
          </a:xfrm>
          <a:prstGeom prst="rect">
            <a:avLst/>
          </a:prstGeom>
        </p:spPr>
      </p:pic>
      <p:pic>
        <p:nvPicPr>
          <p:cNvPr id="15" name="Graphic 14" descr="Vlog with solid fill">
            <a:extLst>
              <a:ext uri="{FF2B5EF4-FFF2-40B4-BE49-F238E27FC236}">
                <a16:creationId xmlns:a16="http://schemas.microsoft.com/office/drawing/2014/main" id="{3A988BFA-D980-E669-F4E5-FDF5F3CF97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304" y="4434399"/>
            <a:ext cx="914400" cy="914400"/>
          </a:xfrm>
          <a:prstGeom prst="rect">
            <a:avLst/>
          </a:prstGeom>
        </p:spPr>
      </p:pic>
      <p:pic>
        <p:nvPicPr>
          <p:cNvPr id="1026" name="Picture 2" descr="Строительство энергоэффективных домов">
            <a:extLst>
              <a:ext uri="{FF2B5EF4-FFF2-40B4-BE49-F238E27FC236}">
                <a16:creationId xmlns:a16="http://schemas.microsoft.com/office/drawing/2014/main" id="{F11ACBAF-1A48-7CAF-09AB-4811650D9F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4672" y="2135302"/>
            <a:ext cx="6099877" cy="390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3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5DF2CA-DB43-1E5A-C9DC-18D0C45BD206}"/>
              </a:ext>
            </a:extLst>
          </p:cNvPr>
          <p:cNvSpPr txBox="1"/>
          <p:nvPr/>
        </p:nvSpPr>
        <p:spPr>
          <a:xfrm>
            <a:off x="126124" y="1595961"/>
            <a:ext cx="11391900" cy="523220"/>
          </a:xfrm>
          <a:prstGeom prst="rect">
            <a:avLst/>
          </a:prstGeom>
          <a:noFill/>
        </p:spPr>
        <p:txBody>
          <a:bodyPr wrap="square">
            <a:spAutoFit/>
          </a:bodyPr>
          <a:lstStyle/>
          <a:p>
            <a:pPr algn="ctr"/>
            <a:r>
              <a:rPr lang="en-US" sz="2800"/>
              <a:t>Bedankt voor de aandacht!</a:t>
            </a:r>
            <a:endParaRPr lang="en-US" sz="2800" dirty="0"/>
          </a:p>
        </p:txBody>
      </p:sp>
      <p:sp>
        <p:nvSpPr>
          <p:cNvPr id="3" name="TextBox 2">
            <a:extLst>
              <a:ext uri="{FF2B5EF4-FFF2-40B4-BE49-F238E27FC236}">
                <a16:creationId xmlns:a16="http://schemas.microsoft.com/office/drawing/2014/main" id="{0CF1D4CA-488D-2835-0E3C-0B8BAA0302F6}"/>
              </a:ext>
            </a:extLst>
          </p:cNvPr>
          <p:cNvSpPr txBox="1"/>
          <p:nvPr/>
        </p:nvSpPr>
        <p:spPr>
          <a:xfrm>
            <a:off x="603714" y="5151735"/>
            <a:ext cx="4493803" cy="1292662"/>
          </a:xfrm>
          <a:prstGeom prst="rect">
            <a:avLst/>
          </a:prstGeom>
          <a:noFill/>
        </p:spPr>
        <p:txBody>
          <a:bodyPr wrap="square">
            <a:spAutoFit/>
          </a:bodyPr>
          <a:lstStyle/>
          <a:p>
            <a:pPr algn="ctr"/>
            <a:r>
              <a:rPr lang="en-US" sz="2400" dirty="0"/>
              <a:t>Vaagn Mnatsakanian</a:t>
            </a:r>
          </a:p>
          <a:p>
            <a:pPr algn="ctr"/>
            <a:endParaRPr lang="en-US" dirty="0"/>
          </a:p>
          <a:p>
            <a:pPr algn="ctr"/>
            <a:r>
              <a:rPr lang="en-US" dirty="0"/>
              <a:t>PhD, </a:t>
            </a:r>
            <a:r>
              <a:rPr lang="en-US" dirty="0" err="1"/>
              <a:t>bestuursadviseur</a:t>
            </a:r>
            <a:r>
              <a:rPr lang="en-US" dirty="0"/>
              <a:t> </a:t>
            </a:r>
            <a:r>
              <a:rPr lang="en-US" dirty="0" err="1"/>
              <a:t>Gemeente</a:t>
            </a:r>
            <a:r>
              <a:rPr lang="en-US" dirty="0"/>
              <a:t> Arnhem</a:t>
            </a:r>
          </a:p>
          <a:p>
            <a:pPr algn="ctr"/>
            <a:r>
              <a:rPr lang="en-US" dirty="0">
                <a:hlinkClick r:id="rId2"/>
              </a:rPr>
              <a:t>vaagn.mnatsakanian@arnhem.nl</a:t>
            </a:r>
            <a:r>
              <a:rPr lang="en-US" dirty="0"/>
              <a:t> </a:t>
            </a:r>
          </a:p>
        </p:txBody>
      </p:sp>
      <p:pic>
        <p:nvPicPr>
          <p:cNvPr id="4" name="Picture 4" descr="Meedenken Arnhem | Meedenken Arnhem">
            <a:extLst>
              <a:ext uri="{FF2B5EF4-FFF2-40B4-BE49-F238E27FC236}">
                <a16:creationId xmlns:a16="http://schemas.microsoft.com/office/drawing/2014/main" id="{C1A6901F-1C89-F303-2ADD-C848DD47A3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7133" y="23719"/>
            <a:ext cx="4051819" cy="108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8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44B71-2955-C535-6542-63D316EBE6C3}"/>
              </a:ext>
            </a:extLst>
          </p:cNvPr>
          <p:cNvPicPr>
            <a:picLocks noChangeAspect="1"/>
          </p:cNvPicPr>
          <p:nvPr/>
        </p:nvPicPr>
        <p:blipFill>
          <a:blip r:embed="rId3"/>
          <a:stretch>
            <a:fillRect/>
          </a:stretch>
        </p:blipFill>
        <p:spPr>
          <a:xfrm>
            <a:off x="2198670" y="13764"/>
            <a:ext cx="9645935" cy="6708991"/>
          </a:xfrm>
          <a:prstGeom prst="rect">
            <a:avLst/>
          </a:prstGeom>
        </p:spPr>
      </p:pic>
      <p:pic>
        <p:nvPicPr>
          <p:cNvPr id="6" name="Picture 5">
            <a:extLst>
              <a:ext uri="{FF2B5EF4-FFF2-40B4-BE49-F238E27FC236}">
                <a16:creationId xmlns:a16="http://schemas.microsoft.com/office/drawing/2014/main" id="{E6BCCDE2-0050-CBAD-61CB-18E3843BB3EE}"/>
              </a:ext>
            </a:extLst>
          </p:cNvPr>
          <p:cNvPicPr>
            <a:picLocks noChangeAspect="1"/>
          </p:cNvPicPr>
          <p:nvPr/>
        </p:nvPicPr>
        <p:blipFill rotWithShape="1">
          <a:blip r:embed="rId4"/>
          <a:srcRect l="7903" t="28153" r="30188"/>
          <a:stretch/>
        </p:blipFill>
        <p:spPr>
          <a:xfrm rot="16200000">
            <a:off x="-2419591" y="2419591"/>
            <a:ext cx="6858001" cy="2018818"/>
          </a:xfrm>
          <a:prstGeom prst="rect">
            <a:avLst/>
          </a:prstGeom>
        </p:spPr>
      </p:pic>
    </p:spTree>
    <p:extLst>
      <p:ext uri="{BB962C8B-B14F-4D97-AF65-F5344CB8AC3E}">
        <p14:creationId xmlns:p14="http://schemas.microsoft.com/office/powerpoint/2010/main" val="27433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946C-37CE-105E-188C-5016F3F31929}"/>
              </a:ext>
            </a:extLst>
          </p:cNvPr>
          <p:cNvSpPr txBox="1"/>
          <p:nvPr/>
        </p:nvSpPr>
        <p:spPr>
          <a:xfrm>
            <a:off x="304800" y="145534"/>
            <a:ext cx="11391900" cy="523220"/>
          </a:xfrm>
          <a:prstGeom prst="rect">
            <a:avLst/>
          </a:prstGeom>
          <a:noFill/>
        </p:spPr>
        <p:txBody>
          <a:bodyPr wrap="square">
            <a:spAutoFit/>
          </a:bodyPr>
          <a:lstStyle/>
          <a:p>
            <a:pPr algn="ctr"/>
            <a:r>
              <a:rPr lang="en-US" sz="2800" dirty="0" err="1"/>
              <a:t>Bijna</a:t>
            </a:r>
            <a:r>
              <a:rPr lang="en-US" sz="2800" dirty="0"/>
              <a:t> </a:t>
            </a:r>
            <a:r>
              <a:rPr lang="en-US" sz="2800" dirty="0" err="1"/>
              <a:t>Energieneutrale</a:t>
            </a:r>
            <a:r>
              <a:rPr lang="en-US" sz="2800" dirty="0"/>
              <a:t> </a:t>
            </a:r>
            <a:r>
              <a:rPr lang="en-US" sz="2800" dirty="0" err="1"/>
              <a:t>Gebouwen</a:t>
            </a:r>
            <a:r>
              <a:rPr lang="en-US" sz="2800" dirty="0"/>
              <a:t> – BENG</a:t>
            </a:r>
          </a:p>
        </p:txBody>
      </p:sp>
      <p:sp>
        <p:nvSpPr>
          <p:cNvPr id="4" name="TextBox 3">
            <a:extLst>
              <a:ext uri="{FF2B5EF4-FFF2-40B4-BE49-F238E27FC236}">
                <a16:creationId xmlns:a16="http://schemas.microsoft.com/office/drawing/2014/main" id="{6C43D474-224C-05DB-A736-146AAC1A9699}"/>
              </a:ext>
            </a:extLst>
          </p:cNvPr>
          <p:cNvSpPr txBox="1"/>
          <p:nvPr/>
        </p:nvSpPr>
        <p:spPr>
          <a:xfrm>
            <a:off x="239696" y="963162"/>
            <a:ext cx="10670959" cy="646331"/>
          </a:xfrm>
          <a:prstGeom prst="rect">
            <a:avLst/>
          </a:prstGeom>
          <a:noFill/>
        </p:spPr>
        <p:txBody>
          <a:bodyPr wrap="square">
            <a:spAutoFit/>
          </a:bodyPr>
          <a:lstStyle/>
          <a:p>
            <a:pPr algn="just"/>
            <a:r>
              <a:rPr lang="en-US" dirty="0" err="1"/>
              <a:t>Voor</a:t>
            </a:r>
            <a:r>
              <a:rPr lang="en-US" dirty="0"/>
              <a:t> alle </a:t>
            </a:r>
            <a:r>
              <a:rPr lang="en-US" dirty="0" err="1"/>
              <a:t>nieuwbouw</a:t>
            </a:r>
            <a:r>
              <a:rPr lang="en-US" dirty="0"/>
              <a:t>, </a:t>
            </a:r>
            <a:r>
              <a:rPr lang="en-US" dirty="0" err="1"/>
              <a:t>zowel</a:t>
            </a:r>
            <a:r>
              <a:rPr lang="en-US" dirty="0"/>
              <a:t> </a:t>
            </a:r>
            <a:r>
              <a:rPr lang="en-US" dirty="0" err="1"/>
              <a:t>woningbouw</a:t>
            </a:r>
            <a:r>
              <a:rPr lang="en-US" dirty="0"/>
              <a:t> </a:t>
            </a:r>
            <a:r>
              <a:rPr lang="en-US" dirty="0" err="1"/>
              <a:t>als</a:t>
            </a:r>
            <a:r>
              <a:rPr lang="en-US" dirty="0"/>
              <a:t> </a:t>
            </a:r>
            <a:r>
              <a:rPr lang="en-US" dirty="0" err="1"/>
              <a:t>utiliteitsbouw</a:t>
            </a:r>
            <a:r>
              <a:rPr lang="en-US" dirty="0"/>
              <a:t>, </a:t>
            </a:r>
            <a:r>
              <a:rPr lang="en-US" dirty="0" err="1"/>
              <a:t>geldt</a:t>
            </a:r>
            <a:r>
              <a:rPr lang="en-US" dirty="0"/>
              <a:t> </a:t>
            </a:r>
            <a:r>
              <a:rPr lang="en-US" dirty="0" err="1"/>
              <a:t>dat</a:t>
            </a:r>
            <a:r>
              <a:rPr lang="en-US" dirty="0"/>
              <a:t> de </a:t>
            </a:r>
            <a:r>
              <a:rPr lang="en-US" dirty="0" err="1"/>
              <a:t>vergunningaanvragen</a:t>
            </a:r>
            <a:r>
              <a:rPr lang="en-US" dirty="0"/>
              <a:t> </a:t>
            </a:r>
            <a:r>
              <a:rPr lang="en-US" dirty="0" err="1"/>
              <a:t>sinds</a:t>
            </a:r>
            <a:r>
              <a:rPr lang="en-US" dirty="0"/>
              <a:t> 1 </a:t>
            </a:r>
            <a:r>
              <a:rPr lang="en-US" dirty="0" err="1"/>
              <a:t>januari</a:t>
            </a:r>
            <a:r>
              <a:rPr lang="en-US" dirty="0"/>
              <a:t> 2021 </a:t>
            </a:r>
            <a:r>
              <a:rPr lang="en-US" dirty="0" err="1"/>
              <a:t>moeten</a:t>
            </a:r>
            <a:r>
              <a:rPr lang="en-US" dirty="0"/>
              <a:t> </a:t>
            </a:r>
            <a:r>
              <a:rPr lang="en-US" dirty="0" err="1"/>
              <a:t>voldoen</a:t>
            </a:r>
            <a:r>
              <a:rPr lang="en-US" dirty="0"/>
              <a:t> </a:t>
            </a:r>
            <a:r>
              <a:rPr lang="en-US" dirty="0" err="1"/>
              <a:t>aan</a:t>
            </a:r>
            <a:r>
              <a:rPr lang="en-US" dirty="0"/>
              <a:t> de </a:t>
            </a:r>
            <a:r>
              <a:rPr lang="en-US" dirty="0" err="1"/>
              <a:t>eisen</a:t>
            </a:r>
            <a:r>
              <a:rPr lang="en-US" dirty="0"/>
              <a:t> </a:t>
            </a:r>
            <a:r>
              <a:rPr lang="en-US" dirty="0" err="1"/>
              <a:t>voor</a:t>
            </a:r>
            <a:r>
              <a:rPr lang="en-US" dirty="0"/>
              <a:t> </a:t>
            </a:r>
            <a:r>
              <a:rPr lang="en-US" dirty="0" err="1"/>
              <a:t>Bijna</a:t>
            </a:r>
            <a:r>
              <a:rPr lang="en-US" dirty="0"/>
              <a:t> </a:t>
            </a:r>
            <a:r>
              <a:rPr lang="en-US" dirty="0" err="1"/>
              <a:t>Energieneutrale</a:t>
            </a:r>
            <a:r>
              <a:rPr lang="en-US" dirty="0"/>
              <a:t> </a:t>
            </a:r>
            <a:r>
              <a:rPr lang="en-US" dirty="0" err="1"/>
              <a:t>Gebouwen</a:t>
            </a:r>
            <a:r>
              <a:rPr lang="en-US" dirty="0"/>
              <a:t> (BENG)</a:t>
            </a:r>
          </a:p>
        </p:txBody>
      </p:sp>
      <p:sp>
        <p:nvSpPr>
          <p:cNvPr id="8" name="TextBox 7">
            <a:extLst>
              <a:ext uri="{FF2B5EF4-FFF2-40B4-BE49-F238E27FC236}">
                <a16:creationId xmlns:a16="http://schemas.microsoft.com/office/drawing/2014/main" id="{80F2BFE4-D4CD-D501-AEE3-BA97E593216A}"/>
              </a:ext>
            </a:extLst>
          </p:cNvPr>
          <p:cNvSpPr txBox="1"/>
          <p:nvPr/>
        </p:nvSpPr>
        <p:spPr>
          <a:xfrm>
            <a:off x="5832630" y="6578399"/>
            <a:ext cx="6433743" cy="253916"/>
          </a:xfrm>
          <a:prstGeom prst="rect">
            <a:avLst/>
          </a:prstGeom>
          <a:noFill/>
        </p:spPr>
        <p:txBody>
          <a:bodyPr wrap="square">
            <a:spAutoFit/>
          </a:bodyPr>
          <a:lstStyle/>
          <a:p>
            <a:r>
              <a:rPr lang="nl-NL" sz="1050" dirty="0"/>
              <a:t>Details zijn beschikbaar op de volgende link: </a:t>
            </a:r>
            <a:r>
              <a:rPr lang="en-US" sz="1050" dirty="0">
                <a:hlinkClick r:id="rId3"/>
              </a:rPr>
              <a:t>https://www.rvo.nl/onderwerpen/wetten-en-regels-gebouwen/beng</a:t>
            </a:r>
            <a:r>
              <a:rPr lang="ru-RU" sz="1050" dirty="0"/>
              <a:t> </a:t>
            </a:r>
            <a:endParaRPr lang="en-US" sz="1050" dirty="0"/>
          </a:p>
        </p:txBody>
      </p:sp>
      <p:pic>
        <p:nvPicPr>
          <p:cNvPr id="1028" name="Picture 4" descr="БЕНГ 1 2 3">
            <a:extLst>
              <a:ext uri="{FF2B5EF4-FFF2-40B4-BE49-F238E27FC236}">
                <a16:creationId xmlns:a16="http://schemas.microsoft.com/office/drawing/2014/main" id="{6F94B131-61FD-C6A1-B611-C0D507EFA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880" y="1716928"/>
            <a:ext cx="5454120" cy="43560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605ED3A-5ADD-59FA-E65C-A2264C1B66A1}"/>
              </a:ext>
            </a:extLst>
          </p:cNvPr>
          <p:cNvSpPr txBox="1"/>
          <p:nvPr/>
        </p:nvSpPr>
        <p:spPr>
          <a:xfrm>
            <a:off x="239696" y="1716927"/>
            <a:ext cx="6525088" cy="4801314"/>
          </a:xfrm>
          <a:prstGeom prst="rect">
            <a:avLst/>
          </a:prstGeom>
          <a:noFill/>
        </p:spPr>
        <p:txBody>
          <a:bodyPr wrap="square">
            <a:spAutoFit/>
          </a:bodyPr>
          <a:lstStyle/>
          <a:p>
            <a:pPr algn="just"/>
            <a:r>
              <a:rPr lang="nl-NL" dirty="0"/>
              <a:t>De energieprestatie bij BENG wordt bepaald aan de hand van 3 individueel te behalen eisen:</a:t>
            </a:r>
            <a:endParaRPr lang="en-US" dirty="0"/>
          </a:p>
          <a:p>
            <a:endParaRPr lang="en-US" dirty="0"/>
          </a:p>
          <a:p>
            <a:pPr algn="just"/>
            <a:r>
              <a:rPr lang="en-US" dirty="0"/>
              <a:t>BENG 1</a:t>
            </a:r>
            <a:r>
              <a:rPr lang="ru-RU" dirty="0"/>
              <a:t> – </a:t>
            </a:r>
            <a:r>
              <a:rPr lang="nl-NL" dirty="0"/>
              <a:t>d</a:t>
            </a:r>
            <a:r>
              <a:rPr lang="en-US" dirty="0"/>
              <a:t>e </a:t>
            </a:r>
            <a:r>
              <a:rPr lang="en-US" dirty="0" err="1"/>
              <a:t>Energiebehoefte</a:t>
            </a:r>
            <a:r>
              <a:rPr lang="en-US" dirty="0"/>
              <a:t>. </a:t>
            </a:r>
            <a:r>
              <a:rPr lang="en-US" dirty="0" err="1"/>
              <a:t>Dit</a:t>
            </a:r>
            <a:r>
              <a:rPr lang="en-US" dirty="0"/>
              <a:t> is de </a:t>
            </a:r>
            <a:r>
              <a:rPr lang="en-US" dirty="0" err="1"/>
              <a:t>hoeveelheid</a:t>
            </a:r>
            <a:r>
              <a:rPr lang="en-US" dirty="0"/>
              <a:t> </a:t>
            </a:r>
            <a:r>
              <a:rPr lang="en-US" dirty="0" err="1"/>
              <a:t>energie</a:t>
            </a:r>
            <a:r>
              <a:rPr lang="en-US" dirty="0"/>
              <a:t> die </a:t>
            </a:r>
            <a:r>
              <a:rPr lang="en-US" dirty="0" err="1"/>
              <a:t>een</a:t>
            </a:r>
            <a:r>
              <a:rPr lang="en-US" dirty="0"/>
              <a:t> </a:t>
            </a:r>
            <a:r>
              <a:rPr lang="en-US" dirty="0" err="1"/>
              <a:t>woning</a:t>
            </a:r>
            <a:r>
              <a:rPr lang="en-US" dirty="0"/>
              <a:t> </a:t>
            </a:r>
            <a:r>
              <a:rPr lang="en-US" dirty="0" err="1"/>
              <a:t>nodig</a:t>
            </a:r>
            <a:r>
              <a:rPr lang="en-US" dirty="0"/>
              <a:t> </a:t>
            </a:r>
            <a:r>
              <a:rPr lang="en-US" dirty="0" err="1"/>
              <a:t>heeft</a:t>
            </a:r>
            <a:r>
              <a:rPr lang="en-US" dirty="0"/>
              <a:t> </a:t>
            </a:r>
            <a:r>
              <a:rPr lang="en-US" dirty="0" err="1"/>
              <a:t>voor</a:t>
            </a:r>
            <a:r>
              <a:rPr lang="en-US" dirty="0"/>
              <a:t> </a:t>
            </a:r>
            <a:r>
              <a:rPr lang="en-US" dirty="0" err="1"/>
              <a:t>verwarming</a:t>
            </a:r>
            <a:r>
              <a:rPr lang="en-US" dirty="0"/>
              <a:t> </a:t>
            </a:r>
            <a:r>
              <a:rPr lang="en-US" dirty="0" err="1"/>
              <a:t>en</a:t>
            </a:r>
            <a:r>
              <a:rPr lang="en-US" dirty="0"/>
              <a:t> </a:t>
            </a:r>
            <a:r>
              <a:rPr lang="en-US" dirty="0" err="1"/>
              <a:t>koeling</a:t>
            </a:r>
            <a:r>
              <a:rPr lang="en-US" dirty="0"/>
              <a:t>. De </a:t>
            </a:r>
            <a:r>
              <a:rPr lang="en-US" dirty="0" err="1"/>
              <a:t>maximale</a:t>
            </a:r>
            <a:r>
              <a:rPr lang="en-US" dirty="0"/>
              <a:t> </a:t>
            </a:r>
            <a:r>
              <a:rPr lang="en-US" dirty="0" err="1"/>
              <a:t>energiebehoefte</a:t>
            </a:r>
            <a:r>
              <a:rPr lang="en-US" dirty="0"/>
              <a:t> </a:t>
            </a:r>
            <a:r>
              <a:rPr lang="en-US" dirty="0" err="1"/>
              <a:t>wordt</a:t>
            </a:r>
            <a:r>
              <a:rPr lang="en-US" dirty="0"/>
              <a:t> in kWh per </a:t>
            </a:r>
            <a:r>
              <a:rPr lang="en-US" b="0" i="0" dirty="0">
                <a:solidFill>
                  <a:srgbClr val="000000"/>
                </a:solidFill>
                <a:effectLst/>
                <a:latin typeface="RO Sans"/>
              </a:rPr>
              <a:t>m</a:t>
            </a:r>
            <a:r>
              <a:rPr lang="en-US" b="0" i="0" baseline="30000" dirty="0">
                <a:solidFill>
                  <a:srgbClr val="000000"/>
                </a:solidFill>
                <a:effectLst/>
                <a:latin typeface="RO Sans"/>
              </a:rPr>
              <a:t>2</a:t>
            </a:r>
            <a:r>
              <a:rPr lang="en-US" dirty="0"/>
              <a:t> </a:t>
            </a:r>
            <a:r>
              <a:rPr lang="en-US" dirty="0" err="1"/>
              <a:t>gebruiksoppervlak</a:t>
            </a:r>
            <a:r>
              <a:rPr lang="en-US" dirty="0"/>
              <a:t> per </a:t>
            </a:r>
            <a:r>
              <a:rPr lang="en-US" dirty="0" err="1"/>
              <a:t>jaar</a:t>
            </a:r>
            <a:r>
              <a:rPr lang="en-US" dirty="0"/>
              <a:t> </a:t>
            </a:r>
            <a:r>
              <a:rPr lang="en-US" dirty="0" err="1"/>
              <a:t>aangegeven</a:t>
            </a:r>
            <a:r>
              <a:rPr lang="en-US" dirty="0"/>
              <a:t> (</a:t>
            </a:r>
            <a:r>
              <a:rPr lang="en-US" b="0" i="0" dirty="0">
                <a:solidFill>
                  <a:srgbClr val="000000"/>
                </a:solidFill>
                <a:effectLst/>
                <a:latin typeface="RO Sans"/>
              </a:rPr>
              <a:t>kWh/m</a:t>
            </a:r>
            <a:r>
              <a:rPr lang="en-US" b="0" i="0" baseline="30000" dirty="0">
                <a:solidFill>
                  <a:srgbClr val="000000"/>
                </a:solidFill>
                <a:effectLst/>
                <a:latin typeface="RO Sans"/>
              </a:rPr>
              <a:t>2</a:t>
            </a:r>
            <a:r>
              <a:rPr lang="en-US" b="0" i="0" dirty="0">
                <a:solidFill>
                  <a:srgbClr val="000000"/>
                </a:solidFill>
                <a:effectLst/>
                <a:latin typeface="RO Sans"/>
              </a:rPr>
              <a:t>.jr</a:t>
            </a:r>
            <a:r>
              <a:rPr lang="en-US" dirty="0"/>
              <a:t>).</a:t>
            </a:r>
          </a:p>
          <a:p>
            <a:endParaRPr lang="en-US" dirty="0"/>
          </a:p>
          <a:p>
            <a:pPr algn="just"/>
            <a:r>
              <a:rPr lang="en-US" dirty="0"/>
              <a:t>BENG 2 </a:t>
            </a:r>
            <a:r>
              <a:rPr lang="ru-RU" dirty="0"/>
              <a:t>–</a:t>
            </a:r>
            <a:r>
              <a:rPr lang="nl-NL" dirty="0"/>
              <a:t> h</a:t>
            </a:r>
            <a:r>
              <a:rPr lang="en-US" dirty="0"/>
              <a:t>et </a:t>
            </a:r>
            <a:r>
              <a:rPr lang="en-US" dirty="0" err="1"/>
              <a:t>primair</a:t>
            </a:r>
            <a:r>
              <a:rPr lang="en-US" dirty="0"/>
              <a:t> </a:t>
            </a:r>
            <a:r>
              <a:rPr lang="en-US" dirty="0" err="1"/>
              <a:t>fossiel</a:t>
            </a:r>
            <a:r>
              <a:rPr lang="en-US" dirty="0"/>
              <a:t> </a:t>
            </a:r>
            <a:r>
              <a:rPr lang="en-US" dirty="0" err="1"/>
              <a:t>energieverbruik</a:t>
            </a:r>
            <a:r>
              <a:rPr lang="en-US" dirty="0"/>
              <a:t>. </a:t>
            </a:r>
            <a:r>
              <a:rPr lang="en-US" dirty="0" err="1"/>
              <a:t>Dit</a:t>
            </a:r>
            <a:r>
              <a:rPr lang="en-US" dirty="0"/>
              <a:t> is de </a:t>
            </a:r>
            <a:r>
              <a:rPr lang="en-US" dirty="0" err="1"/>
              <a:t>hoeveelheid</a:t>
            </a:r>
            <a:r>
              <a:rPr lang="en-US" dirty="0"/>
              <a:t> </a:t>
            </a:r>
            <a:r>
              <a:rPr lang="en-US" dirty="0" err="1"/>
              <a:t>primaire</a:t>
            </a:r>
            <a:r>
              <a:rPr lang="en-US" dirty="0"/>
              <a:t> </a:t>
            </a:r>
            <a:r>
              <a:rPr lang="en-US" dirty="0" err="1"/>
              <a:t>fossiele</a:t>
            </a:r>
            <a:r>
              <a:rPr lang="en-US" dirty="0"/>
              <a:t> </a:t>
            </a:r>
            <a:r>
              <a:rPr lang="en-US" dirty="0" err="1"/>
              <a:t>brandstof</a:t>
            </a:r>
            <a:r>
              <a:rPr lang="en-US" dirty="0"/>
              <a:t> die </a:t>
            </a:r>
            <a:r>
              <a:rPr lang="en-US" dirty="0" err="1"/>
              <a:t>nodig</a:t>
            </a:r>
            <a:r>
              <a:rPr lang="en-US" dirty="0"/>
              <a:t> is </a:t>
            </a:r>
            <a:r>
              <a:rPr lang="en-US" dirty="0" err="1"/>
              <a:t>voor</a:t>
            </a:r>
            <a:r>
              <a:rPr lang="en-US" dirty="0"/>
              <a:t> </a:t>
            </a:r>
            <a:r>
              <a:rPr lang="en-US" dirty="0" err="1"/>
              <a:t>verwarming</a:t>
            </a:r>
            <a:r>
              <a:rPr lang="en-US" dirty="0"/>
              <a:t>, </a:t>
            </a:r>
            <a:r>
              <a:rPr lang="en-US" dirty="0" err="1"/>
              <a:t>koeling</a:t>
            </a:r>
            <a:r>
              <a:rPr lang="en-US" dirty="0"/>
              <a:t>, warm </a:t>
            </a:r>
            <a:r>
              <a:rPr lang="en-US" dirty="0" err="1"/>
              <a:t>tapwater</a:t>
            </a:r>
            <a:r>
              <a:rPr lang="en-US" dirty="0"/>
              <a:t>, </a:t>
            </a:r>
            <a:r>
              <a:rPr lang="en-US" dirty="0" err="1"/>
              <a:t>verlichting</a:t>
            </a:r>
            <a:r>
              <a:rPr lang="en-US" dirty="0"/>
              <a:t> </a:t>
            </a:r>
            <a:r>
              <a:rPr lang="en-US" dirty="0" err="1"/>
              <a:t>en</a:t>
            </a:r>
            <a:r>
              <a:rPr lang="en-US" dirty="0"/>
              <a:t> </a:t>
            </a:r>
            <a:r>
              <a:rPr lang="en-US" dirty="0" err="1"/>
              <a:t>ventilatie</a:t>
            </a:r>
            <a:r>
              <a:rPr lang="en-US" dirty="0"/>
              <a:t>. </a:t>
            </a:r>
            <a:r>
              <a:rPr lang="en-US" dirty="0" err="1"/>
              <a:t>Deze</a:t>
            </a:r>
            <a:r>
              <a:rPr lang="en-US" dirty="0"/>
              <a:t> </a:t>
            </a:r>
            <a:r>
              <a:rPr lang="en-US" dirty="0" err="1"/>
              <a:t>wordt</a:t>
            </a:r>
            <a:r>
              <a:rPr lang="en-US" dirty="0"/>
              <a:t> </a:t>
            </a:r>
            <a:r>
              <a:rPr lang="en-US" dirty="0" err="1"/>
              <a:t>eveneens</a:t>
            </a:r>
            <a:r>
              <a:rPr lang="en-US" dirty="0"/>
              <a:t> </a:t>
            </a:r>
            <a:r>
              <a:rPr lang="en-US" dirty="0" err="1"/>
              <a:t>uitgedrukt</a:t>
            </a:r>
            <a:r>
              <a:rPr lang="en-US" dirty="0"/>
              <a:t> in kWh per </a:t>
            </a:r>
            <a:r>
              <a:rPr lang="en-US" b="0" i="0" dirty="0">
                <a:solidFill>
                  <a:srgbClr val="000000"/>
                </a:solidFill>
                <a:effectLst/>
                <a:latin typeface="RO Sans"/>
              </a:rPr>
              <a:t>m</a:t>
            </a:r>
            <a:r>
              <a:rPr lang="en-US" b="0" i="0" baseline="30000" dirty="0">
                <a:solidFill>
                  <a:srgbClr val="000000"/>
                </a:solidFill>
                <a:effectLst/>
                <a:latin typeface="RO Sans"/>
              </a:rPr>
              <a:t>2</a:t>
            </a:r>
            <a:r>
              <a:rPr lang="en-US" dirty="0"/>
              <a:t> </a:t>
            </a:r>
            <a:r>
              <a:rPr lang="en-US" dirty="0" err="1"/>
              <a:t>gebruiksoppervlak</a:t>
            </a:r>
            <a:r>
              <a:rPr lang="en-US" dirty="0"/>
              <a:t> per </a:t>
            </a:r>
            <a:r>
              <a:rPr lang="en-US" dirty="0" err="1"/>
              <a:t>jaar</a:t>
            </a:r>
            <a:r>
              <a:rPr lang="en-US" dirty="0"/>
              <a:t> (</a:t>
            </a:r>
            <a:r>
              <a:rPr lang="en-US" b="0" i="0" dirty="0">
                <a:solidFill>
                  <a:srgbClr val="000000"/>
                </a:solidFill>
                <a:effectLst/>
                <a:latin typeface="RO Sans"/>
              </a:rPr>
              <a:t>kWh/m</a:t>
            </a:r>
            <a:r>
              <a:rPr lang="en-US" b="0" i="0" baseline="30000" dirty="0">
                <a:solidFill>
                  <a:srgbClr val="000000"/>
                </a:solidFill>
                <a:effectLst/>
                <a:latin typeface="RO Sans"/>
              </a:rPr>
              <a:t>2</a:t>
            </a:r>
            <a:r>
              <a:rPr lang="en-US" b="0" i="0" dirty="0">
                <a:solidFill>
                  <a:srgbClr val="000000"/>
                </a:solidFill>
                <a:effectLst/>
                <a:latin typeface="RO Sans"/>
              </a:rPr>
              <a:t>.jr</a:t>
            </a:r>
            <a:r>
              <a:rPr lang="en-US" dirty="0"/>
              <a:t>).</a:t>
            </a:r>
          </a:p>
          <a:p>
            <a:endParaRPr lang="en-US" dirty="0"/>
          </a:p>
          <a:p>
            <a:pPr algn="just"/>
            <a:r>
              <a:rPr lang="en-US" dirty="0"/>
              <a:t>BENG 3 </a:t>
            </a:r>
            <a:r>
              <a:rPr lang="ru-RU" dirty="0"/>
              <a:t>– </a:t>
            </a:r>
            <a:r>
              <a:rPr lang="nl-NL" dirty="0"/>
              <a:t>h</a:t>
            </a:r>
            <a:r>
              <a:rPr lang="en-US" dirty="0"/>
              <a:t>et </a:t>
            </a:r>
            <a:r>
              <a:rPr lang="en-US" dirty="0" err="1"/>
              <a:t>aandeel</a:t>
            </a:r>
            <a:r>
              <a:rPr lang="en-US" dirty="0"/>
              <a:t> </a:t>
            </a:r>
            <a:r>
              <a:rPr lang="en-US" dirty="0" err="1"/>
              <a:t>hernieuwbare</a:t>
            </a:r>
            <a:r>
              <a:rPr lang="en-US" dirty="0"/>
              <a:t> </a:t>
            </a:r>
            <a:r>
              <a:rPr lang="en-US" dirty="0" err="1"/>
              <a:t>energie</a:t>
            </a:r>
            <a:r>
              <a:rPr lang="en-US" dirty="0"/>
              <a:t>. </a:t>
            </a:r>
            <a:r>
              <a:rPr lang="en-US" dirty="0" err="1"/>
              <a:t>Dit</a:t>
            </a:r>
            <a:r>
              <a:rPr lang="en-US" dirty="0"/>
              <a:t> is de </a:t>
            </a:r>
            <a:r>
              <a:rPr lang="en-US" dirty="0" err="1"/>
              <a:t>minimale</a:t>
            </a:r>
            <a:r>
              <a:rPr lang="en-US" dirty="0"/>
              <a:t> </a:t>
            </a:r>
            <a:r>
              <a:rPr lang="en-US" dirty="0" err="1"/>
              <a:t>hoeveelheid</a:t>
            </a:r>
            <a:r>
              <a:rPr lang="en-US" dirty="0"/>
              <a:t> </a:t>
            </a:r>
            <a:r>
              <a:rPr lang="en-US" dirty="0" err="1"/>
              <a:t>aan</a:t>
            </a:r>
            <a:r>
              <a:rPr lang="en-US" dirty="0"/>
              <a:t> </a:t>
            </a:r>
            <a:r>
              <a:rPr lang="en-US" dirty="0" err="1"/>
              <a:t>hernieuwbare</a:t>
            </a:r>
            <a:r>
              <a:rPr lang="en-US" dirty="0"/>
              <a:t> </a:t>
            </a:r>
            <a:r>
              <a:rPr lang="en-US" dirty="0" err="1"/>
              <a:t>energie</a:t>
            </a:r>
            <a:r>
              <a:rPr lang="en-US" dirty="0"/>
              <a:t> (</a:t>
            </a:r>
            <a:r>
              <a:rPr lang="en-US" dirty="0" err="1"/>
              <a:t>bijvoorbeeld</a:t>
            </a:r>
            <a:r>
              <a:rPr lang="en-US" dirty="0"/>
              <a:t> via </a:t>
            </a:r>
            <a:r>
              <a:rPr lang="en-US" dirty="0" err="1"/>
              <a:t>zonnepanelen</a:t>
            </a:r>
            <a:r>
              <a:rPr lang="en-US" dirty="0"/>
              <a:t>) van het </a:t>
            </a:r>
            <a:r>
              <a:rPr lang="en-US" dirty="0" err="1"/>
              <a:t>totale</a:t>
            </a:r>
            <a:r>
              <a:rPr lang="en-US" dirty="0"/>
              <a:t> </a:t>
            </a:r>
            <a:r>
              <a:rPr lang="en-US" dirty="0" err="1"/>
              <a:t>energiegebruik</a:t>
            </a:r>
            <a:r>
              <a:rPr lang="en-US" dirty="0"/>
              <a:t>, </a:t>
            </a:r>
            <a:r>
              <a:rPr lang="en-US" dirty="0" err="1"/>
              <a:t>welke</a:t>
            </a:r>
            <a:r>
              <a:rPr lang="en-US" dirty="0"/>
              <a:t> in </a:t>
            </a:r>
            <a:r>
              <a:rPr lang="en-US" dirty="0" err="1"/>
              <a:t>procenten</a:t>
            </a:r>
            <a:r>
              <a:rPr lang="en-US" dirty="0"/>
              <a:t> </a:t>
            </a:r>
            <a:r>
              <a:rPr lang="en-US" dirty="0" err="1"/>
              <a:t>wordt</a:t>
            </a:r>
            <a:r>
              <a:rPr lang="en-US" dirty="0"/>
              <a:t> </a:t>
            </a:r>
            <a:r>
              <a:rPr lang="en-US" dirty="0" err="1"/>
              <a:t>aangegeven</a:t>
            </a:r>
            <a:r>
              <a:rPr lang="en-US" dirty="0"/>
              <a:t> (%).</a:t>
            </a:r>
          </a:p>
        </p:txBody>
      </p:sp>
    </p:spTree>
    <p:extLst>
      <p:ext uri="{BB962C8B-B14F-4D97-AF65-F5344CB8AC3E}">
        <p14:creationId xmlns:p14="http://schemas.microsoft.com/office/powerpoint/2010/main" val="273534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946C-37CE-105E-188C-5016F3F31929}"/>
              </a:ext>
            </a:extLst>
          </p:cNvPr>
          <p:cNvSpPr txBox="1"/>
          <p:nvPr/>
        </p:nvSpPr>
        <p:spPr>
          <a:xfrm>
            <a:off x="304800" y="145534"/>
            <a:ext cx="11391900" cy="523220"/>
          </a:xfrm>
          <a:prstGeom prst="rect">
            <a:avLst/>
          </a:prstGeom>
          <a:noFill/>
        </p:spPr>
        <p:txBody>
          <a:bodyPr wrap="square">
            <a:spAutoFit/>
          </a:bodyPr>
          <a:lstStyle/>
          <a:p>
            <a:pPr algn="ctr"/>
            <a:r>
              <a:rPr lang="en-US" sz="2800" dirty="0"/>
              <a:t>Principes van </a:t>
            </a:r>
            <a:r>
              <a:rPr lang="en-US" sz="2800" dirty="0" err="1"/>
              <a:t>duurzame</a:t>
            </a:r>
            <a:r>
              <a:rPr lang="en-US" sz="2800" dirty="0"/>
              <a:t> </a:t>
            </a:r>
            <a:r>
              <a:rPr lang="en-US" sz="2800" dirty="0" err="1"/>
              <a:t>thermische</a:t>
            </a:r>
            <a:r>
              <a:rPr lang="en-US" sz="2800" dirty="0"/>
              <a:t> </a:t>
            </a:r>
            <a:r>
              <a:rPr lang="en-US" sz="2800" dirty="0" err="1"/>
              <a:t>isolatie</a:t>
            </a:r>
            <a:r>
              <a:rPr lang="en-US" sz="2800" dirty="0"/>
              <a:t> in de bouw</a:t>
            </a:r>
            <a:r>
              <a:rPr lang="ru-RU" sz="2800" dirty="0"/>
              <a:t> </a:t>
            </a:r>
            <a:endParaRPr lang="en-US" sz="2800" dirty="0"/>
          </a:p>
        </p:txBody>
      </p:sp>
      <p:sp>
        <p:nvSpPr>
          <p:cNvPr id="7" name="TextBox 6">
            <a:extLst>
              <a:ext uri="{FF2B5EF4-FFF2-40B4-BE49-F238E27FC236}">
                <a16:creationId xmlns:a16="http://schemas.microsoft.com/office/drawing/2014/main" id="{53470D10-B61F-58BB-DBBC-D344701B71F3}"/>
              </a:ext>
            </a:extLst>
          </p:cNvPr>
          <p:cNvSpPr txBox="1"/>
          <p:nvPr/>
        </p:nvSpPr>
        <p:spPr>
          <a:xfrm>
            <a:off x="1892300" y="1020634"/>
            <a:ext cx="3098800" cy="369332"/>
          </a:xfrm>
          <a:prstGeom prst="rect">
            <a:avLst/>
          </a:prstGeom>
          <a:noFill/>
        </p:spPr>
        <p:txBody>
          <a:bodyPr wrap="square">
            <a:spAutoFit/>
          </a:bodyPr>
          <a:lstStyle/>
          <a:p>
            <a:pPr algn="ctr"/>
            <a:r>
              <a:rPr lang="en-US" dirty="0" err="1"/>
              <a:t>Vloer</a:t>
            </a:r>
            <a:r>
              <a:rPr lang="en-US" dirty="0"/>
              <a:t>- </a:t>
            </a:r>
            <a:r>
              <a:rPr lang="en-US" dirty="0" err="1"/>
              <a:t>en</a:t>
            </a:r>
            <a:r>
              <a:rPr lang="en-US" dirty="0"/>
              <a:t> </a:t>
            </a:r>
            <a:r>
              <a:rPr lang="en-US" dirty="0" err="1"/>
              <a:t>bodemisolatie</a:t>
            </a:r>
            <a:r>
              <a:rPr lang="en-US" dirty="0"/>
              <a:t> </a:t>
            </a:r>
          </a:p>
        </p:txBody>
      </p:sp>
      <p:sp>
        <p:nvSpPr>
          <p:cNvPr id="9" name="TextBox 8">
            <a:extLst>
              <a:ext uri="{FF2B5EF4-FFF2-40B4-BE49-F238E27FC236}">
                <a16:creationId xmlns:a16="http://schemas.microsoft.com/office/drawing/2014/main" id="{3602F752-D226-F589-F123-080262E8C07D}"/>
              </a:ext>
            </a:extLst>
          </p:cNvPr>
          <p:cNvSpPr txBox="1"/>
          <p:nvPr/>
        </p:nvSpPr>
        <p:spPr>
          <a:xfrm>
            <a:off x="482600" y="4849422"/>
            <a:ext cx="5743539" cy="1477328"/>
          </a:xfrm>
          <a:prstGeom prst="rect">
            <a:avLst/>
          </a:prstGeom>
          <a:noFill/>
        </p:spPr>
        <p:txBody>
          <a:bodyPr wrap="square">
            <a:spAutoFit/>
          </a:bodyPr>
          <a:lstStyle/>
          <a:p>
            <a:pPr algn="just"/>
            <a:r>
              <a:rPr lang="en-US" dirty="0" err="1"/>
              <a:t>Vloer</a:t>
            </a:r>
            <a:r>
              <a:rPr lang="en-US" dirty="0"/>
              <a:t>- </a:t>
            </a:r>
            <a:r>
              <a:rPr lang="en-US" dirty="0" err="1"/>
              <a:t>en</a:t>
            </a:r>
            <a:r>
              <a:rPr lang="en-US" dirty="0"/>
              <a:t> </a:t>
            </a:r>
            <a:r>
              <a:rPr lang="en-US" dirty="0" err="1"/>
              <a:t>bodemisolatie</a:t>
            </a:r>
            <a:r>
              <a:rPr lang="en-US" dirty="0"/>
              <a:t> </a:t>
            </a:r>
            <a:r>
              <a:rPr lang="en-US" dirty="0" err="1"/>
              <a:t>zorgen</a:t>
            </a:r>
            <a:r>
              <a:rPr lang="en-US" dirty="0"/>
              <a:t> </a:t>
            </a:r>
            <a:r>
              <a:rPr lang="en-US" dirty="0" err="1"/>
              <a:t>dat</a:t>
            </a:r>
            <a:r>
              <a:rPr lang="en-US" dirty="0"/>
              <a:t> </a:t>
            </a:r>
            <a:r>
              <a:rPr lang="en-US" dirty="0" err="1"/>
              <a:t>kou</a:t>
            </a:r>
            <a:r>
              <a:rPr lang="en-US" dirty="0"/>
              <a:t> </a:t>
            </a:r>
            <a:r>
              <a:rPr lang="en-US" dirty="0" err="1"/>
              <a:t>en</a:t>
            </a:r>
            <a:r>
              <a:rPr lang="en-US" dirty="0"/>
              <a:t> </a:t>
            </a:r>
            <a:r>
              <a:rPr lang="en-US" dirty="0" err="1"/>
              <a:t>vocht</a:t>
            </a:r>
            <a:r>
              <a:rPr lang="en-US" dirty="0"/>
              <a:t> </a:t>
            </a:r>
            <a:r>
              <a:rPr lang="en-US" dirty="0" err="1"/>
              <a:t>uit</a:t>
            </a:r>
            <a:r>
              <a:rPr lang="en-US" dirty="0"/>
              <a:t> de </a:t>
            </a:r>
            <a:r>
              <a:rPr lang="en-US" dirty="0" err="1"/>
              <a:t>bodem</a:t>
            </a:r>
            <a:r>
              <a:rPr lang="en-US" dirty="0"/>
              <a:t> </a:t>
            </a:r>
            <a:r>
              <a:rPr lang="en-US" dirty="0" err="1"/>
              <a:t>niet</a:t>
            </a:r>
            <a:r>
              <a:rPr lang="en-US" dirty="0"/>
              <a:t> </a:t>
            </a:r>
            <a:r>
              <a:rPr lang="en-US" dirty="0" err="1"/>
              <a:t>uw</a:t>
            </a:r>
            <a:r>
              <a:rPr lang="en-US" dirty="0"/>
              <a:t> huis </a:t>
            </a:r>
            <a:r>
              <a:rPr lang="en-US" dirty="0" err="1"/>
              <a:t>binnenkomen</a:t>
            </a:r>
            <a:r>
              <a:rPr lang="en-US" dirty="0"/>
              <a:t>. </a:t>
            </a:r>
            <a:r>
              <a:rPr lang="en-US" dirty="0" err="1"/>
              <a:t>Voor</a:t>
            </a:r>
            <a:r>
              <a:rPr lang="en-US" dirty="0"/>
              <a:t> </a:t>
            </a:r>
            <a:r>
              <a:rPr lang="en-US" dirty="0" err="1"/>
              <a:t>deze</a:t>
            </a:r>
            <a:r>
              <a:rPr lang="en-US" dirty="0"/>
              <a:t> </a:t>
            </a:r>
            <a:r>
              <a:rPr lang="en-US" dirty="0" err="1"/>
              <a:t>vorm</a:t>
            </a:r>
            <a:r>
              <a:rPr lang="en-US" dirty="0"/>
              <a:t> van </a:t>
            </a:r>
            <a:r>
              <a:rPr lang="en-US" dirty="0" err="1"/>
              <a:t>isoleren</a:t>
            </a:r>
            <a:r>
              <a:rPr lang="en-US" dirty="0"/>
              <a:t> is </a:t>
            </a:r>
            <a:r>
              <a:rPr lang="en-US" dirty="0" err="1"/>
              <a:t>voldoende</a:t>
            </a:r>
            <a:r>
              <a:rPr lang="en-US" dirty="0"/>
              <a:t> </a:t>
            </a:r>
            <a:r>
              <a:rPr lang="en-US" dirty="0" err="1"/>
              <a:t>ruimte</a:t>
            </a:r>
            <a:r>
              <a:rPr lang="en-US" dirty="0"/>
              <a:t> </a:t>
            </a:r>
            <a:r>
              <a:rPr lang="en-US" dirty="0" err="1"/>
              <a:t>nodig</a:t>
            </a:r>
            <a:r>
              <a:rPr lang="en-US" dirty="0"/>
              <a:t> in de </a:t>
            </a:r>
            <a:r>
              <a:rPr lang="en-US" dirty="0" err="1"/>
              <a:t>kruipruimte</a:t>
            </a:r>
            <a:r>
              <a:rPr lang="en-US" dirty="0"/>
              <a:t>, </a:t>
            </a:r>
            <a:r>
              <a:rPr lang="en-US" dirty="0" err="1"/>
              <a:t>dit</a:t>
            </a:r>
            <a:r>
              <a:rPr lang="en-US" dirty="0"/>
              <a:t> is 35cm </a:t>
            </a:r>
            <a:r>
              <a:rPr lang="en-US" dirty="0" err="1"/>
              <a:t>onder</a:t>
            </a:r>
            <a:r>
              <a:rPr lang="en-US" dirty="0"/>
              <a:t> </a:t>
            </a:r>
            <a:r>
              <a:rPr lang="en-US" dirty="0" err="1"/>
              <a:t>houten</a:t>
            </a:r>
            <a:r>
              <a:rPr lang="en-US" dirty="0"/>
              <a:t> </a:t>
            </a:r>
            <a:r>
              <a:rPr lang="en-US" dirty="0" err="1"/>
              <a:t>balken</a:t>
            </a:r>
            <a:r>
              <a:rPr lang="en-US" dirty="0"/>
              <a:t> </a:t>
            </a:r>
            <a:r>
              <a:rPr lang="en-US" dirty="0" err="1"/>
              <a:t>en</a:t>
            </a:r>
            <a:r>
              <a:rPr lang="en-US" dirty="0"/>
              <a:t> 50cm </a:t>
            </a:r>
            <a:r>
              <a:rPr lang="en-US" dirty="0" err="1"/>
              <a:t>onder</a:t>
            </a:r>
            <a:r>
              <a:rPr lang="en-US" dirty="0"/>
              <a:t> </a:t>
            </a:r>
            <a:r>
              <a:rPr lang="en-US" dirty="0" err="1"/>
              <a:t>betonnen</a:t>
            </a:r>
            <a:r>
              <a:rPr lang="en-US" dirty="0"/>
              <a:t> </a:t>
            </a:r>
            <a:r>
              <a:rPr lang="en-US" dirty="0" err="1"/>
              <a:t>vloeren</a:t>
            </a:r>
            <a:r>
              <a:rPr lang="en-US" dirty="0"/>
              <a:t>. </a:t>
            </a:r>
          </a:p>
        </p:txBody>
      </p:sp>
      <p:pic>
        <p:nvPicPr>
          <p:cNvPr id="1026" name="Picture 2" descr="Подвал с утеплением пола и пола">
            <a:extLst>
              <a:ext uri="{FF2B5EF4-FFF2-40B4-BE49-F238E27FC236}">
                <a16:creationId xmlns:a16="http://schemas.microsoft.com/office/drawing/2014/main" id="{C1A58710-87BC-0D53-BF3D-6CCD4EA91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782550"/>
            <a:ext cx="5454806" cy="26510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EC29057-9405-3BF1-A192-73C8954240F7}"/>
              </a:ext>
            </a:extLst>
          </p:cNvPr>
          <p:cNvSpPr txBox="1"/>
          <p:nvPr/>
        </p:nvSpPr>
        <p:spPr>
          <a:xfrm>
            <a:off x="8236279" y="1020634"/>
            <a:ext cx="1381760" cy="369332"/>
          </a:xfrm>
          <a:prstGeom prst="rect">
            <a:avLst/>
          </a:prstGeom>
          <a:noFill/>
        </p:spPr>
        <p:txBody>
          <a:bodyPr wrap="square">
            <a:spAutoFit/>
          </a:bodyPr>
          <a:lstStyle/>
          <a:p>
            <a:r>
              <a:rPr lang="en-US" dirty="0" err="1"/>
              <a:t>Muurisolatie</a:t>
            </a:r>
            <a:endParaRPr lang="en-US" dirty="0"/>
          </a:p>
        </p:txBody>
      </p:sp>
      <p:pic>
        <p:nvPicPr>
          <p:cNvPr id="1030" name="Picture 6" descr="Фотография поперечного сечения изолированной стены">
            <a:extLst>
              <a:ext uri="{FF2B5EF4-FFF2-40B4-BE49-F238E27FC236}">
                <a16:creationId xmlns:a16="http://schemas.microsoft.com/office/drawing/2014/main" id="{FF5DA430-A13B-DB89-6A9C-BB650BE1E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037" y="1546610"/>
            <a:ext cx="4702744" cy="31229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2E09932-30AC-C1C2-82F3-6CC6022CDF71}"/>
              </a:ext>
            </a:extLst>
          </p:cNvPr>
          <p:cNvSpPr txBox="1"/>
          <p:nvPr/>
        </p:nvSpPr>
        <p:spPr>
          <a:xfrm>
            <a:off x="6400800" y="4737066"/>
            <a:ext cx="5630238" cy="1477328"/>
          </a:xfrm>
          <a:prstGeom prst="rect">
            <a:avLst/>
          </a:prstGeom>
          <a:noFill/>
        </p:spPr>
        <p:txBody>
          <a:bodyPr wrap="square">
            <a:spAutoFit/>
          </a:bodyPr>
          <a:lstStyle/>
          <a:p>
            <a:pPr algn="just"/>
            <a:r>
              <a:rPr lang="en-US" dirty="0"/>
              <a:t>Met </a:t>
            </a:r>
            <a:r>
              <a:rPr lang="en-US" dirty="0" err="1"/>
              <a:t>muurisolatie</a:t>
            </a:r>
            <a:r>
              <a:rPr lang="en-US" dirty="0"/>
              <a:t> </a:t>
            </a:r>
            <a:r>
              <a:rPr lang="en-US" dirty="0" err="1"/>
              <a:t>voorkomt</a:t>
            </a:r>
            <a:r>
              <a:rPr lang="en-US" dirty="0"/>
              <a:t> u </a:t>
            </a:r>
            <a:r>
              <a:rPr lang="en-US" dirty="0" err="1"/>
              <a:t>dat</a:t>
            </a:r>
            <a:r>
              <a:rPr lang="en-US" dirty="0"/>
              <a:t> </a:t>
            </a:r>
            <a:r>
              <a:rPr lang="en-US" dirty="0" err="1"/>
              <a:t>warmte</a:t>
            </a:r>
            <a:r>
              <a:rPr lang="en-US" dirty="0"/>
              <a:t> via de </a:t>
            </a:r>
            <a:r>
              <a:rPr lang="en-US" dirty="0" err="1"/>
              <a:t>muren</a:t>
            </a:r>
            <a:r>
              <a:rPr lang="en-US" dirty="0"/>
              <a:t> </a:t>
            </a:r>
            <a:r>
              <a:rPr lang="en-US" dirty="0" err="1"/>
              <a:t>uit</a:t>
            </a:r>
            <a:r>
              <a:rPr lang="en-US" dirty="0"/>
              <a:t> het huis </a:t>
            </a:r>
            <a:r>
              <a:rPr lang="en-US" dirty="0" err="1"/>
              <a:t>weglekt</a:t>
            </a:r>
            <a:r>
              <a:rPr lang="en-US" dirty="0"/>
              <a:t>; </a:t>
            </a:r>
            <a:r>
              <a:rPr lang="en-US" dirty="0" err="1"/>
              <a:t>hierdoor</a:t>
            </a:r>
            <a:r>
              <a:rPr lang="en-US" dirty="0"/>
              <a:t> </a:t>
            </a:r>
            <a:r>
              <a:rPr lang="en-US" dirty="0" err="1"/>
              <a:t>kunt</a:t>
            </a:r>
            <a:r>
              <a:rPr lang="en-US" dirty="0"/>
              <a:t> u </a:t>
            </a:r>
            <a:r>
              <a:rPr lang="en-US" dirty="0" err="1"/>
              <a:t>ongeveer</a:t>
            </a:r>
            <a:r>
              <a:rPr lang="en-US" dirty="0"/>
              <a:t> 15 tot 25 </a:t>
            </a:r>
            <a:r>
              <a:rPr lang="en-US" dirty="0" err="1"/>
              <a:t>procent</a:t>
            </a:r>
            <a:r>
              <a:rPr lang="en-US" dirty="0"/>
              <a:t> op </a:t>
            </a:r>
            <a:r>
              <a:rPr lang="en-US" dirty="0" err="1"/>
              <a:t>uw</a:t>
            </a:r>
            <a:r>
              <a:rPr lang="en-US" dirty="0"/>
              <a:t> </a:t>
            </a:r>
            <a:r>
              <a:rPr lang="en-US" dirty="0" err="1"/>
              <a:t>stookkosten</a:t>
            </a:r>
            <a:r>
              <a:rPr lang="en-US" dirty="0"/>
              <a:t> </a:t>
            </a:r>
            <a:r>
              <a:rPr lang="en-US" dirty="0" err="1"/>
              <a:t>besparen</a:t>
            </a:r>
            <a:r>
              <a:rPr lang="en-US" dirty="0"/>
              <a:t>. </a:t>
            </a:r>
            <a:endParaRPr lang="ru-RU" dirty="0"/>
          </a:p>
          <a:p>
            <a:pPr algn="just"/>
            <a:r>
              <a:rPr lang="nl-NL" dirty="0"/>
              <a:t>Er wordt onderscheid gemaakt tussen isolatie van holle muren en het isoleren van de binnen- en buitenmuren.</a:t>
            </a:r>
            <a:endParaRPr lang="en-US" dirty="0"/>
          </a:p>
        </p:txBody>
      </p:sp>
      <p:sp>
        <p:nvSpPr>
          <p:cNvPr id="14" name="TextBox 13">
            <a:extLst>
              <a:ext uri="{FF2B5EF4-FFF2-40B4-BE49-F238E27FC236}">
                <a16:creationId xmlns:a16="http://schemas.microsoft.com/office/drawing/2014/main" id="{E3DE418A-05B7-4219-5157-F72F63E64A95}"/>
              </a:ext>
            </a:extLst>
          </p:cNvPr>
          <p:cNvSpPr txBox="1"/>
          <p:nvPr/>
        </p:nvSpPr>
        <p:spPr>
          <a:xfrm>
            <a:off x="7200972" y="6485120"/>
            <a:ext cx="4967745" cy="261610"/>
          </a:xfrm>
          <a:prstGeom prst="rect">
            <a:avLst/>
          </a:prstGeom>
          <a:noFill/>
        </p:spPr>
        <p:txBody>
          <a:bodyPr wrap="square">
            <a:spAutoFit/>
          </a:bodyPr>
          <a:lstStyle/>
          <a:p>
            <a:r>
              <a:rPr lang="nl-NL" sz="1050" dirty="0"/>
              <a:t>Details zijn beschikbaar op de volgende link: </a:t>
            </a:r>
            <a:r>
              <a:rPr lang="nl-NL" sz="1050" dirty="0">
                <a:hlinkClick r:id="rId5"/>
              </a:rPr>
              <a:t>https://regionaalenergieloket.nl/arnhem</a:t>
            </a:r>
            <a:r>
              <a:rPr lang="ru-RU" sz="1050" dirty="0"/>
              <a:t> </a:t>
            </a:r>
            <a:endParaRPr lang="en-US" sz="1050" dirty="0"/>
          </a:p>
        </p:txBody>
      </p:sp>
    </p:spTree>
    <p:extLst>
      <p:ext uri="{BB962C8B-B14F-4D97-AF65-F5344CB8AC3E}">
        <p14:creationId xmlns:p14="http://schemas.microsoft.com/office/powerpoint/2010/main" val="425100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946C-37CE-105E-188C-5016F3F31929}"/>
              </a:ext>
            </a:extLst>
          </p:cNvPr>
          <p:cNvSpPr txBox="1"/>
          <p:nvPr/>
        </p:nvSpPr>
        <p:spPr>
          <a:xfrm>
            <a:off x="304800" y="145534"/>
            <a:ext cx="11391900" cy="523220"/>
          </a:xfrm>
          <a:prstGeom prst="rect">
            <a:avLst/>
          </a:prstGeom>
          <a:noFill/>
        </p:spPr>
        <p:txBody>
          <a:bodyPr wrap="square">
            <a:spAutoFit/>
          </a:bodyPr>
          <a:lstStyle/>
          <a:p>
            <a:pPr algn="ctr"/>
            <a:r>
              <a:rPr lang="en-US" sz="2800" dirty="0"/>
              <a:t>Principes van </a:t>
            </a:r>
            <a:r>
              <a:rPr lang="en-US" sz="2800" dirty="0" err="1"/>
              <a:t>duurzame</a:t>
            </a:r>
            <a:r>
              <a:rPr lang="en-US" sz="2800" dirty="0"/>
              <a:t> </a:t>
            </a:r>
            <a:r>
              <a:rPr lang="en-US" sz="2800" dirty="0" err="1"/>
              <a:t>thermische</a:t>
            </a:r>
            <a:r>
              <a:rPr lang="en-US" sz="2800" dirty="0"/>
              <a:t> </a:t>
            </a:r>
            <a:r>
              <a:rPr lang="en-US" sz="2800" dirty="0" err="1"/>
              <a:t>isolatie</a:t>
            </a:r>
            <a:r>
              <a:rPr lang="en-US" sz="2800" dirty="0"/>
              <a:t> in de bouw</a:t>
            </a:r>
          </a:p>
        </p:txBody>
      </p:sp>
      <p:sp>
        <p:nvSpPr>
          <p:cNvPr id="7" name="TextBox 6">
            <a:extLst>
              <a:ext uri="{FF2B5EF4-FFF2-40B4-BE49-F238E27FC236}">
                <a16:creationId xmlns:a16="http://schemas.microsoft.com/office/drawing/2014/main" id="{53470D10-B61F-58BB-DBBC-D344701B71F3}"/>
              </a:ext>
            </a:extLst>
          </p:cNvPr>
          <p:cNvSpPr txBox="1"/>
          <p:nvPr/>
        </p:nvSpPr>
        <p:spPr>
          <a:xfrm>
            <a:off x="1892299" y="688922"/>
            <a:ext cx="3098800" cy="369332"/>
          </a:xfrm>
          <a:prstGeom prst="rect">
            <a:avLst/>
          </a:prstGeom>
          <a:noFill/>
        </p:spPr>
        <p:txBody>
          <a:bodyPr wrap="square">
            <a:spAutoFit/>
          </a:bodyPr>
          <a:lstStyle/>
          <a:p>
            <a:pPr algn="ctr"/>
            <a:r>
              <a:rPr lang="en-US" dirty="0" err="1"/>
              <a:t>Dakisolatie</a:t>
            </a:r>
            <a:endParaRPr lang="en-US" dirty="0"/>
          </a:p>
        </p:txBody>
      </p:sp>
      <p:sp>
        <p:nvSpPr>
          <p:cNvPr id="9" name="TextBox 8">
            <a:extLst>
              <a:ext uri="{FF2B5EF4-FFF2-40B4-BE49-F238E27FC236}">
                <a16:creationId xmlns:a16="http://schemas.microsoft.com/office/drawing/2014/main" id="{3602F752-D226-F589-F123-080262E8C07D}"/>
              </a:ext>
            </a:extLst>
          </p:cNvPr>
          <p:cNvSpPr txBox="1"/>
          <p:nvPr/>
        </p:nvSpPr>
        <p:spPr>
          <a:xfrm>
            <a:off x="657261" y="4482506"/>
            <a:ext cx="5743539" cy="2031325"/>
          </a:xfrm>
          <a:prstGeom prst="rect">
            <a:avLst/>
          </a:prstGeom>
          <a:noFill/>
        </p:spPr>
        <p:txBody>
          <a:bodyPr wrap="square">
            <a:spAutoFit/>
          </a:bodyPr>
          <a:lstStyle/>
          <a:p>
            <a:pPr algn="just"/>
            <a:r>
              <a:rPr lang="nl-NL" dirty="0"/>
              <a:t>Dakisolatie houdt de warmte beter in huis, omdat warmte van nature stijgt. Dakisolatie is daarom de meest energiebesparende maatregel, goed voor 20 tot 40 procent energiebesparing. Zowel platte als schuine daken kunnen worden geïsoleerd. De voorkeur gaat uit naar het isoleren van het dak aan de buitenkant om problemen met vocht te voorkomen.</a:t>
            </a:r>
            <a:endParaRPr lang="en-US" dirty="0"/>
          </a:p>
        </p:txBody>
      </p:sp>
      <p:sp>
        <p:nvSpPr>
          <p:cNvPr id="11" name="TextBox 10">
            <a:extLst>
              <a:ext uri="{FF2B5EF4-FFF2-40B4-BE49-F238E27FC236}">
                <a16:creationId xmlns:a16="http://schemas.microsoft.com/office/drawing/2014/main" id="{1EC29057-9405-3BF1-A192-73C8954240F7}"/>
              </a:ext>
            </a:extLst>
          </p:cNvPr>
          <p:cNvSpPr txBox="1"/>
          <p:nvPr/>
        </p:nvSpPr>
        <p:spPr>
          <a:xfrm>
            <a:off x="8236278" y="691860"/>
            <a:ext cx="1554993" cy="369332"/>
          </a:xfrm>
          <a:prstGeom prst="rect">
            <a:avLst/>
          </a:prstGeom>
          <a:noFill/>
        </p:spPr>
        <p:txBody>
          <a:bodyPr wrap="square">
            <a:spAutoFit/>
          </a:bodyPr>
          <a:lstStyle/>
          <a:p>
            <a:r>
              <a:rPr lang="en-US" dirty="0" err="1"/>
              <a:t>Isolerend</a:t>
            </a:r>
            <a:r>
              <a:rPr lang="en-US" dirty="0"/>
              <a:t> </a:t>
            </a:r>
            <a:r>
              <a:rPr lang="en-US" dirty="0" err="1"/>
              <a:t>glas</a:t>
            </a:r>
            <a:endParaRPr lang="en-US" dirty="0"/>
          </a:p>
        </p:txBody>
      </p:sp>
      <p:sp>
        <p:nvSpPr>
          <p:cNvPr id="13" name="TextBox 12">
            <a:extLst>
              <a:ext uri="{FF2B5EF4-FFF2-40B4-BE49-F238E27FC236}">
                <a16:creationId xmlns:a16="http://schemas.microsoft.com/office/drawing/2014/main" id="{72E09932-30AC-C1C2-82F3-6CC6022CDF71}"/>
              </a:ext>
            </a:extLst>
          </p:cNvPr>
          <p:cNvSpPr txBox="1"/>
          <p:nvPr/>
        </p:nvSpPr>
        <p:spPr>
          <a:xfrm>
            <a:off x="6400800" y="4408292"/>
            <a:ext cx="5630238" cy="1754326"/>
          </a:xfrm>
          <a:prstGeom prst="rect">
            <a:avLst/>
          </a:prstGeom>
          <a:noFill/>
        </p:spPr>
        <p:txBody>
          <a:bodyPr wrap="square">
            <a:spAutoFit/>
          </a:bodyPr>
          <a:lstStyle/>
          <a:p>
            <a:pPr algn="just"/>
            <a:r>
              <a:rPr lang="nl-NL" dirty="0"/>
              <a:t>Ramen vormen een zwak punt in uw woning waar veel warmte verloren gaat. Isolerend glas minimaliseert het warmteverlies via de ramen aanzienlijk, met een besparing van 15 tot 25 procent. Tegenwoordig is er glas met een nog betere isolatie op de markt, namelijk HR++ of triple glas (HR+++) glas.</a:t>
            </a:r>
            <a:endParaRPr lang="en-US" dirty="0"/>
          </a:p>
        </p:txBody>
      </p:sp>
      <p:pic>
        <p:nvPicPr>
          <p:cNvPr id="2050" name="Picture 2" descr="Zolderruimte met zoldervloerisolatie en een rol isolatiemateriaal">
            <a:extLst>
              <a:ext uri="{FF2B5EF4-FFF2-40B4-BE49-F238E27FC236}">
                <a16:creationId xmlns:a16="http://schemas.microsoft.com/office/drawing/2014/main" id="{757D7CF7-DA74-76B4-7A41-508B4D5C2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951" y="1132282"/>
            <a:ext cx="4241801" cy="3181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Разрез окна в раме с тройным остеклением">
            <a:extLst>
              <a:ext uri="{FF2B5EF4-FFF2-40B4-BE49-F238E27FC236}">
                <a16:creationId xmlns:a16="http://schemas.microsoft.com/office/drawing/2014/main" id="{1680F065-05E3-1B7D-2363-483894D436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524" y="1132282"/>
            <a:ext cx="4762500" cy="3181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DC49D7-9771-8317-7AC4-EA7D5B0683BB}"/>
              </a:ext>
            </a:extLst>
          </p:cNvPr>
          <p:cNvSpPr txBox="1"/>
          <p:nvPr/>
        </p:nvSpPr>
        <p:spPr>
          <a:xfrm>
            <a:off x="7200972" y="6485120"/>
            <a:ext cx="4967745" cy="261610"/>
          </a:xfrm>
          <a:prstGeom prst="rect">
            <a:avLst/>
          </a:prstGeom>
          <a:noFill/>
        </p:spPr>
        <p:txBody>
          <a:bodyPr wrap="square">
            <a:spAutoFit/>
          </a:bodyPr>
          <a:lstStyle/>
          <a:p>
            <a:r>
              <a:rPr lang="nl-NL" sz="1050" dirty="0"/>
              <a:t>Details zijn beschikbaar op de volgende link: </a:t>
            </a:r>
            <a:r>
              <a:rPr lang="nl-NL" sz="1050" dirty="0">
                <a:hlinkClick r:id="rId5"/>
              </a:rPr>
              <a:t>https://regionaalenergieloket.nl/arnhem</a:t>
            </a:r>
            <a:r>
              <a:rPr lang="ru-RU" sz="1050" dirty="0"/>
              <a:t> </a:t>
            </a:r>
            <a:endParaRPr lang="en-US" sz="1050" dirty="0"/>
          </a:p>
        </p:txBody>
      </p:sp>
    </p:spTree>
    <p:extLst>
      <p:ext uri="{BB962C8B-B14F-4D97-AF65-F5344CB8AC3E}">
        <p14:creationId xmlns:p14="http://schemas.microsoft.com/office/powerpoint/2010/main" val="397600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946C-37CE-105E-188C-5016F3F31929}"/>
              </a:ext>
            </a:extLst>
          </p:cNvPr>
          <p:cNvSpPr txBox="1"/>
          <p:nvPr/>
        </p:nvSpPr>
        <p:spPr>
          <a:xfrm>
            <a:off x="304800" y="145534"/>
            <a:ext cx="11391900" cy="523220"/>
          </a:xfrm>
          <a:prstGeom prst="rect">
            <a:avLst/>
          </a:prstGeom>
          <a:noFill/>
        </p:spPr>
        <p:txBody>
          <a:bodyPr wrap="square">
            <a:spAutoFit/>
          </a:bodyPr>
          <a:lstStyle/>
          <a:p>
            <a:pPr algn="ctr"/>
            <a:r>
              <a:rPr lang="en-US" sz="2800" dirty="0"/>
              <a:t>Principes van </a:t>
            </a:r>
            <a:r>
              <a:rPr lang="en-US" sz="2800" dirty="0" err="1"/>
              <a:t>duurzame</a:t>
            </a:r>
            <a:r>
              <a:rPr lang="en-US" sz="2800" dirty="0"/>
              <a:t> </a:t>
            </a:r>
            <a:r>
              <a:rPr lang="en-US" sz="2800" dirty="0" err="1"/>
              <a:t>thermische</a:t>
            </a:r>
            <a:r>
              <a:rPr lang="en-US" sz="2800" dirty="0"/>
              <a:t> </a:t>
            </a:r>
            <a:r>
              <a:rPr lang="en-US" sz="2800" dirty="0" err="1"/>
              <a:t>isolatie</a:t>
            </a:r>
            <a:r>
              <a:rPr lang="en-US" sz="2800" dirty="0"/>
              <a:t> in de bouw</a:t>
            </a:r>
          </a:p>
        </p:txBody>
      </p:sp>
      <p:sp>
        <p:nvSpPr>
          <p:cNvPr id="7" name="TextBox 6">
            <a:extLst>
              <a:ext uri="{FF2B5EF4-FFF2-40B4-BE49-F238E27FC236}">
                <a16:creationId xmlns:a16="http://schemas.microsoft.com/office/drawing/2014/main" id="{53470D10-B61F-58BB-DBBC-D344701B71F3}"/>
              </a:ext>
            </a:extLst>
          </p:cNvPr>
          <p:cNvSpPr txBox="1"/>
          <p:nvPr/>
        </p:nvSpPr>
        <p:spPr>
          <a:xfrm>
            <a:off x="1892300" y="691860"/>
            <a:ext cx="3098800" cy="369332"/>
          </a:xfrm>
          <a:prstGeom prst="rect">
            <a:avLst/>
          </a:prstGeom>
          <a:noFill/>
        </p:spPr>
        <p:txBody>
          <a:bodyPr wrap="square">
            <a:spAutoFit/>
          </a:bodyPr>
          <a:lstStyle/>
          <a:p>
            <a:pPr algn="ctr"/>
            <a:r>
              <a:rPr lang="en-US" dirty="0" err="1"/>
              <a:t>Ventilatie</a:t>
            </a:r>
            <a:endParaRPr lang="en-US" dirty="0"/>
          </a:p>
        </p:txBody>
      </p:sp>
      <p:sp>
        <p:nvSpPr>
          <p:cNvPr id="9" name="TextBox 8">
            <a:extLst>
              <a:ext uri="{FF2B5EF4-FFF2-40B4-BE49-F238E27FC236}">
                <a16:creationId xmlns:a16="http://schemas.microsoft.com/office/drawing/2014/main" id="{3602F752-D226-F589-F123-080262E8C07D}"/>
              </a:ext>
            </a:extLst>
          </p:cNvPr>
          <p:cNvSpPr txBox="1"/>
          <p:nvPr/>
        </p:nvSpPr>
        <p:spPr>
          <a:xfrm>
            <a:off x="404132" y="4404142"/>
            <a:ext cx="5743539" cy="2308324"/>
          </a:xfrm>
          <a:prstGeom prst="rect">
            <a:avLst/>
          </a:prstGeom>
          <a:noFill/>
        </p:spPr>
        <p:txBody>
          <a:bodyPr wrap="square">
            <a:spAutoFit/>
          </a:bodyPr>
          <a:lstStyle/>
          <a:p>
            <a:pPr algn="just"/>
            <a:r>
              <a:rPr lang="nl-NL" dirty="0"/>
              <a:t>Ventileren is het verversen van lucht in de woning. Schimmel kan ontstaan, en u kunt gezondheidsklachten krijgen, zoals allergieën, irritatie van de slijmvliezen en luchtwegproblemen. Door uw woning goed te ventileren blijft de lucht schoon en fris, wat bevorderlijk is voor uw gezondheid. Er zijn verschillende vormen van ventilatie: natuurlijke, mechanische, centrale en decentrale balansventilatie.</a:t>
            </a:r>
            <a:endParaRPr lang="en-US" dirty="0"/>
          </a:p>
        </p:txBody>
      </p:sp>
      <p:sp>
        <p:nvSpPr>
          <p:cNvPr id="11" name="TextBox 10">
            <a:extLst>
              <a:ext uri="{FF2B5EF4-FFF2-40B4-BE49-F238E27FC236}">
                <a16:creationId xmlns:a16="http://schemas.microsoft.com/office/drawing/2014/main" id="{1EC29057-9405-3BF1-A192-73C8954240F7}"/>
              </a:ext>
            </a:extLst>
          </p:cNvPr>
          <p:cNvSpPr txBox="1"/>
          <p:nvPr/>
        </p:nvSpPr>
        <p:spPr>
          <a:xfrm>
            <a:off x="7018976" y="763414"/>
            <a:ext cx="3794244" cy="369332"/>
          </a:xfrm>
          <a:prstGeom prst="rect">
            <a:avLst/>
          </a:prstGeom>
          <a:noFill/>
        </p:spPr>
        <p:txBody>
          <a:bodyPr wrap="square">
            <a:spAutoFit/>
          </a:bodyPr>
          <a:lstStyle/>
          <a:p>
            <a:r>
              <a:rPr lang="nl-NL" dirty="0"/>
              <a:t>Na-isoleren met zorg voor de natuur</a:t>
            </a:r>
            <a:endParaRPr lang="en-US" dirty="0"/>
          </a:p>
        </p:txBody>
      </p:sp>
      <p:sp>
        <p:nvSpPr>
          <p:cNvPr id="13" name="TextBox 12">
            <a:extLst>
              <a:ext uri="{FF2B5EF4-FFF2-40B4-BE49-F238E27FC236}">
                <a16:creationId xmlns:a16="http://schemas.microsoft.com/office/drawing/2014/main" id="{72E09932-30AC-C1C2-82F3-6CC6022CDF71}"/>
              </a:ext>
            </a:extLst>
          </p:cNvPr>
          <p:cNvSpPr txBox="1"/>
          <p:nvPr/>
        </p:nvSpPr>
        <p:spPr>
          <a:xfrm>
            <a:off x="6400800" y="4408292"/>
            <a:ext cx="5630238" cy="2031325"/>
          </a:xfrm>
          <a:prstGeom prst="rect">
            <a:avLst/>
          </a:prstGeom>
          <a:noFill/>
        </p:spPr>
        <p:txBody>
          <a:bodyPr wrap="square">
            <a:spAutoFit/>
          </a:bodyPr>
          <a:lstStyle/>
          <a:p>
            <a:pPr algn="just"/>
            <a:r>
              <a:rPr lang="nl-NL" dirty="0"/>
              <a:t>Toch kan isolatie ook nadelige gevolgen hebben voor dieren. Door isolatiewerkzaamheden, zoals spouwmuur- en dakisolatie, kunt u onbedoeld nuttige dieren verjagen of doden. Dit is in strijd met de wet, vooral als het gaat om wettelijk beschermde dieren, zoals vleermuizen en huismussen. Als u iets aan uw leefomgeving verandert, heeft u als eigenaar van een woning een zorgplicht.</a:t>
            </a:r>
            <a:endParaRPr lang="en-US" dirty="0"/>
          </a:p>
        </p:txBody>
      </p:sp>
      <p:sp>
        <p:nvSpPr>
          <p:cNvPr id="5" name="TextBox 4">
            <a:extLst>
              <a:ext uri="{FF2B5EF4-FFF2-40B4-BE49-F238E27FC236}">
                <a16:creationId xmlns:a16="http://schemas.microsoft.com/office/drawing/2014/main" id="{FADC49D7-9771-8317-7AC4-EA7D5B0683BB}"/>
              </a:ext>
            </a:extLst>
          </p:cNvPr>
          <p:cNvSpPr txBox="1"/>
          <p:nvPr/>
        </p:nvSpPr>
        <p:spPr>
          <a:xfrm>
            <a:off x="7200972" y="6485120"/>
            <a:ext cx="4967745" cy="261610"/>
          </a:xfrm>
          <a:prstGeom prst="rect">
            <a:avLst/>
          </a:prstGeom>
          <a:noFill/>
        </p:spPr>
        <p:txBody>
          <a:bodyPr wrap="square">
            <a:spAutoFit/>
          </a:bodyPr>
          <a:lstStyle/>
          <a:p>
            <a:r>
              <a:rPr lang="nl-NL" sz="1050" dirty="0"/>
              <a:t>Details zijn beschikbaar op de volgende link: </a:t>
            </a:r>
            <a:r>
              <a:rPr lang="nl-NL" sz="1050" dirty="0">
                <a:hlinkClick r:id="rId3"/>
              </a:rPr>
              <a:t>https://regionaalenergieloket.nl/arnhem</a:t>
            </a:r>
            <a:r>
              <a:rPr lang="ru-RU" sz="1050" dirty="0"/>
              <a:t> </a:t>
            </a:r>
            <a:endParaRPr lang="en-US" sz="1050" dirty="0"/>
          </a:p>
        </p:txBody>
      </p:sp>
      <p:pic>
        <p:nvPicPr>
          <p:cNvPr id="2054" name="Picture 6" descr="Стеклянное окно памятника слегка приоткрыто">
            <a:extLst>
              <a:ext uri="{FF2B5EF4-FFF2-40B4-BE49-F238E27FC236}">
                <a16:creationId xmlns:a16="http://schemas.microsoft.com/office/drawing/2014/main" id="{AEBF11DB-F141-7EDE-B713-975A3F8E1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328" y="1276299"/>
            <a:ext cx="4567149" cy="30373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Фотография летучей мыши в трещине в стене.">
            <a:extLst>
              <a:ext uri="{FF2B5EF4-FFF2-40B4-BE49-F238E27FC236}">
                <a16:creationId xmlns:a16="http://schemas.microsoft.com/office/drawing/2014/main" id="{C790789A-DD86-BF21-A5AC-61C7754C7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2525" y="1265061"/>
            <a:ext cx="4567147" cy="304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4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946C-37CE-105E-188C-5016F3F31929}"/>
              </a:ext>
            </a:extLst>
          </p:cNvPr>
          <p:cNvSpPr txBox="1"/>
          <p:nvPr/>
        </p:nvSpPr>
        <p:spPr>
          <a:xfrm>
            <a:off x="2785241" y="113569"/>
            <a:ext cx="7231117" cy="523220"/>
          </a:xfrm>
          <a:prstGeom prst="rect">
            <a:avLst/>
          </a:prstGeom>
          <a:noFill/>
        </p:spPr>
        <p:txBody>
          <a:bodyPr wrap="square">
            <a:spAutoFit/>
          </a:bodyPr>
          <a:lstStyle/>
          <a:p>
            <a:pPr algn="ctr"/>
            <a:r>
              <a:rPr lang="nl-NL" sz="2800" dirty="0"/>
              <a:t>Aardgasvrij en Energieneutraal – “</a:t>
            </a:r>
            <a:r>
              <a:rPr lang="nl-NL" sz="2800" dirty="0" err="1"/>
              <a:t>All</a:t>
            </a:r>
            <a:r>
              <a:rPr lang="nl-NL" sz="2800" dirty="0"/>
              <a:t> Electric”</a:t>
            </a:r>
            <a:endParaRPr lang="en-US" sz="2800" dirty="0"/>
          </a:p>
        </p:txBody>
      </p:sp>
      <p:sp>
        <p:nvSpPr>
          <p:cNvPr id="7" name="TextBox 6">
            <a:extLst>
              <a:ext uri="{FF2B5EF4-FFF2-40B4-BE49-F238E27FC236}">
                <a16:creationId xmlns:a16="http://schemas.microsoft.com/office/drawing/2014/main" id="{53470D10-B61F-58BB-DBBC-D344701B71F3}"/>
              </a:ext>
            </a:extLst>
          </p:cNvPr>
          <p:cNvSpPr txBox="1"/>
          <p:nvPr/>
        </p:nvSpPr>
        <p:spPr>
          <a:xfrm>
            <a:off x="1892300" y="691860"/>
            <a:ext cx="3098800" cy="369332"/>
          </a:xfrm>
          <a:prstGeom prst="rect">
            <a:avLst/>
          </a:prstGeom>
          <a:noFill/>
        </p:spPr>
        <p:txBody>
          <a:bodyPr wrap="square">
            <a:spAutoFit/>
          </a:bodyPr>
          <a:lstStyle/>
          <a:p>
            <a:pPr algn="ctr"/>
            <a:r>
              <a:rPr lang="en-US" dirty="0" err="1"/>
              <a:t>Aardgasvrije</a:t>
            </a:r>
            <a:endParaRPr lang="en-US" dirty="0"/>
          </a:p>
        </p:txBody>
      </p:sp>
      <p:sp>
        <p:nvSpPr>
          <p:cNvPr id="9" name="TextBox 8">
            <a:extLst>
              <a:ext uri="{FF2B5EF4-FFF2-40B4-BE49-F238E27FC236}">
                <a16:creationId xmlns:a16="http://schemas.microsoft.com/office/drawing/2014/main" id="{3602F752-D226-F589-F123-080262E8C07D}"/>
              </a:ext>
            </a:extLst>
          </p:cNvPr>
          <p:cNvSpPr txBox="1"/>
          <p:nvPr/>
        </p:nvSpPr>
        <p:spPr>
          <a:xfrm>
            <a:off x="160962" y="4404142"/>
            <a:ext cx="5986709" cy="2308324"/>
          </a:xfrm>
          <a:prstGeom prst="rect">
            <a:avLst/>
          </a:prstGeom>
          <a:noFill/>
        </p:spPr>
        <p:txBody>
          <a:bodyPr wrap="square">
            <a:spAutoFit/>
          </a:bodyPr>
          <a:lstStyle/>
          <a:p>
            <a:pPr algn="just"/>
            <a:r>
              <a:rPr lang="nl-NL" dirty="0"/>
              <a:t>Per 1 juli 2018 vervalt de plicht voor netbeheerders om nieuwbouw woningen aan te sluiten op het aardgasnet. De netbeheerders mogen alleen wettelijke taken uitvoeren, daarom mogen zij ook niet meer op verzoek aansluiten. Dit is geregeld in de Wet VET (Wet Voortgang Energietransitie). Deze wet treedt in werking voor nieuwe gebouwen waarvoor nog geen Omgevingsvergunning (bouwvergunning) is aangevraagd.</a:t>
            </a:r>
            <a:endParaRPr lang="en-US" dirty="0"/>
          </a:p>
        </p:txBody>
      </p:sp>
      <p:sp>
        <p:nvSpPr>
          <p:cNvPr id="11" name="TextBox 10">
            <a:extLst>
              <a:ext uri="{FF2B5EF4-FFF2-40B4-BE49-F238E27FC236}">
                <a16:creationId xmlns:a16="http://schemas.microsoft.com/office/drawing/2014/main" id="{1EC29057-9405-3BF1-A192-73C8954240F7}"/>
              </a:ext>
            </a:extLst>
          </p:cNvPr>
          <p:cNvSpPr txBox="1"/>
          <p:nvPr/>
        </p:nvSpPr>
        <p:spPr>
          <a:xfrm>
            <a:off x="7436690" y="721945"/>
            <a:ext cx="3558455" cy="369332"/>
          </a:xfrm>
          <a:prstGeom prst="rect">
            <a:avLst/>
          </a:prstGeom>
          <a:noFill/>
        </p:spPr>
        <p:txBody>
          <a:bodyPr wrap="square">
            <a:spAutoFit/>
          </a:bodyPr>
          <a:lstStyle/>
          <a:p>
            <a:pPr algn="ctr"/>
            <a:r>
              <a:rPr lang="nl-NL" dirty="0"/>
              <a:t>WKO – vrije zone</a:t>
            </a:r>
            <a:endParaRPr lang="en-US" dirty="0"/>
          </a:p>
        </p:txBody>
      </p:sp>
      <p:sp>
        <p:nvSpPr>
          <p:cNvPr id="13" name="TextBox 12">
            <a:extLst>
              <a:ext uri="{FF2B5EF4-FFF2-40B4-BE49-F238E27FC236}">
                <a16:creationId xmlns:a16="http://schemas.microsoft.com/office/drawing/2014/main" id="{72E09932-30AC-C1C2-82F3-6CC6022CDF71}"/>
              </a:ext>
            </a:extLst>
          </p:cNvPr>
          <p:cNvSpPr txBox="1"/>
          <p:nvPr/>
        </p:nvSpPr>
        <p:spPr>
          <a:xfrm>
            <a:off x="6400800" y="4408292"/>
            <a:ext cx="5630238" cy="1754326"/>
          </a:xfrm>
          <a:prstGeom prst="rect">
            <a:avLst/>
          </a:prstGeom>
          <a:noFill/>
        </p:spPr>
        <p:txBody>
          <a:bodyPr wrap="square">
            <a:spAutoFit/>
          </a:bodyPr>
          <a:lstStyle/>
          <a:p>
            <a:pPr algn="just"/>
            <a:r>
              <a:rPr lang="nl-NL" dirty="0"/>
              <a:t>Daarnaast heeft de gemeente Arnhem voor alle wijken in Arnhem een warmteverkenning uitgevoerd. Daarmee wordt in beeld gebracht wat per wijk duurzame warmteopties zijn tegen de laagste maatschappelijke kosten. Voor Rijkerswoerd (</a:t>
            </a:r>
            <a:r>
              <a:rPr lang="nl-NL" dirty="0" err="1"/>
              <a:t>Gaardenhage</a:t>
            </a:r>
            <a:r>
              <a:rPr lang="nl-NL" dirty="0"/>
              <a:t> maakt hier deel van uit) blijkt dit de optie "</a:t>
            </a:r>
            <a:r>
              <a:rPr lang="nl-NL" dirty="0" err="1"/>
              <a:t>All</a:t>
            </a:r>
            <a:r>
              <a:rPr lang="nl-NL" dirty="0"/>
              <a:t> Electric" te zijn.</a:t>
            </a:r>
            <a:endParaRPr lang="en-US" dirty="0"/>
          </a:p>
        </p:txBody>
      </p:sp>
      <p:sp>
        <p:nvSpPr>
          <p:cNvPr id="5" name="TextBox 4">
            <a:extLst>
              <a:ext uri="{FF2B5EF4-FFF2-40B4-BE49-F238E27FC236}">
                <a16:creationId xmlns:a16="http://schemas.microsoft.com/office/drawing/2014/main" id="{FADC49D7-9771-8317-7AC4-EA7D5B0683BB}"/>
              </a:ext>
            </a:extLst>
          </p:cNvPr>
          <p:cNvSpPr txBox="1"/>
          <p:nvPr/>
        </p:nvSpPr>
        <p:spPr>
          <a:xfrm>
            <a:off x="4089406" y="6595191"/>
            <a:ext cx="8197850" cy="253916"/>
          </a:xfrm>
          <a:prstGeom prst="rect">
            <a:avLst/>
          </a:prstGeom>
          <a:noFill/>
        </p:spPr>
        <p:txBody>
          <a:bodyPr wrap="square">
            <a:spAutoFit/>
          </a:bodyPr>
          <a:lstStyle/>
          <a:p>
            <a:r>
              <a:rPr lang="nl-NL" sz="1050" dirty="0"/>
              <a:t>Details zijn beschikbaar op de volgende link:</a:t>
            </a:r>
            <a:r>
              <a:rPr lang="en-US" sz="1050" dirty="0"/>
              <a:t> </a:t>
            </a:r>
            <a:r>
              <a:rPr lang="en-US" sz="1050" dirty="0">
                <a:hlinkClick r:id="rId3"/>
              </a:rPr>
              <a:t>https://www.rvo.nl/sites/default/files/2018/07/Factsheet-gasaansluitplicht-vanaf-1-juli-2018-02.pdf</a:t>
            </a:r>
            <a:r>
              <a:rPr lang="en-US" sz="1050" dirty="0"/>
              <a:t> </a:t>
            </a:r>
          </a:p>
        </p:txBody>
      </p:sp>
      <p:pic>
        <p:nvPicPr>
          <p:cNvPr id="4" name="Picture 3" descr="A map of a city&#10;&#10;Description automatically generated">
            <a:extLst>
              <a:ext uri="{FF2B5EF4-FFF2-40B4-BE49-F238E27FC236}">
                <a16:creationId xmlns:a16="http://schemas.microsoft.com/office/drawing/2014/main" id="{F71FEDB5-1129-D3AD-E626-BF36C59DE8C1}"/>
              </a:ext>
            </a:extLst>
          </p:cNvPr>
          <p:cNvPicPr>
            <a:picLocks noChangeAspect="1"/>
          </p:cNvPicPr>
          <p:nvPr/>
        </p:nvPicPr>
        <p:blipFill rotWithShape="1">
          <a:blip r:embed="rId4">
            <a:extLst>
              <a:ext uri="{28A0092B-C50C-407E-A947-70E740481C1C}">
                <a14:useLocalDpi xmlns:a14="http://schemas.microsoft.com/office/drawing/2010/main" val="0"/>
              </a:ext>
            </a:extLst>
          </a:blip>
          <a:srcRect l="19636" r="18575"/>
          <a:stretch/>
        </p:blipFill>
        <p:spPr>
          <a:xfrm>
            <a:off x="6502352" y="1130687"/>
            <a:ext cx="5427133" cy="3162741"/>
          </a:xfrm>
          <a:prstGeom prst="rect">
            <a:avLst/>
          </a:prstGeom>
        </p:spPr>
      </p:pic>
      <p:pic>
        <p:nvPicPr>
          <p:cNvPr id="1026" name="Picture 2" descr="Фьючерс на газ за день вырос на 19%. Что это значит и заработает ли на этом  российский инвестор? (спойлер: нет) | Банки.ру">
            <a:extLst>
              <a:ext uri="{FF2B5EF4-FFF2-40B4-BE49-F238E27FC236}">
                <a16:creationId xmlns:a16="http://schemas.microsoft.com/office/drawing/2014/main" id="{BA5202F9-0133-268E-FEB8-A27DD6D70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69" y="1091277"/>
            <a:ext cx="5881526" cy="313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79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946C-37CE-105E-188C-5016F3F31929}"/>
              </a:ext>
            </a:extLst>
          </p:cNvPr>
          <p:cNvSpPr txBox="1"/>
          <p:nvPr/>
        </p:nvSpPr>
        <p:spPr>
          <a:xfrm>
            <a:off x="304800" y="145534"/>
            <a:ext cx="11391900" cy="523220"/>
          </a:xfrm>
          <a:prstGeom prst="rect">
            <a:avLst/>
          </a:prstGeom>
          <a:noFill/>
        </p:spPr>
        <p:txBody>
          <a:bodyPr wrap="square">
            <a:spAutoFit/>
          </a:bodyPr>
          <a:lstStyle/>
          <a:p>
            <a:pPr algn="ctr"/>
            <a:r>
              <a:rPr lang="en-US" sz="2800" dirty="0" err="1"/>
              <a:t>Zonne-energie</a:t>
            </a:r>
            <a:endParaRPr lang="en-US" sz="2800" dirty="0"/>
          </a:p>
        </p:txBody>
      </p:sp>
      <p:sp>
        <p:nvSpPr>
          <p:cNvPr id="7" name="TextBox 6">
            <a:extLst>
              <a:ext uri="{FF2B5EF4-FFF2-40B4-BE49-F238E27FC236}">
                <a16:creationId xmlns:a16="http://schemas.microsoft.com/office/drawing/2014/main" id="{53470D10-B61F-58BB-DBBC-D344701B71F3}"/>
              </a:ext>
            </a:extLst>
          </p:cNvPr>
          <p:cNvSpPr txBox="1"/>
          <p:nvPr/>
        </p:nvSpPr>
        <p:spPr>
          <a:xfrm>
            <a:off x="1892300" y="691860"/>
            <a:ext cx="3098800" cy="369332"/>
          </a:xfrm>
          <a:prstGeom prst="rect">
            <a:avLst/>
          </a:prstGeom>
          <a:noFill/>
        </p:spPr>
        <p:txBody>
          <a:bodyPr wrap="square">
            <a:spAutoFit/>
          </a:bodyPr>
          <a:lstStyle/>
          <a:p>
            <a:pPr algn="ctr"/>
            <a:r>
              <a:rPr lang="en-US" dirty="0" err="1"/>
              <a:t>Zonnepanelen</a:t>
            </a:r>
            <a:endParaRPr lang="en-US" dirty="0"/>
          </a:p>
        </p:txBody>
      </p:sp>
      <p:sp>
        <p:nvSpPr>
          <p:cNvPr id="9" name="TextBox 8">
            <a:extLst>
              <a:ext uri="{FF2B5EF4-FFF2-40B4-BE49-F238E27FC236}">
                <a16:creationId xmlns:a16="http://schemas.microsoft.com/office/drawing/2014/main" id="{3602F752-D226-F589-F123-080262E8C07D}"/>
              </a:ext>
            </a:extLst>
          </p:cNvPr>
          <p:cNvSpPr txBox="1"/>
          <p:nvPr/>
        </p:nvSpPr>
        <p:spPr>
          <a:xfrm>
            <a:off x="569930" y="4335535"/>
            <a:ext cx="5743539" cy="2308324"/>
          </a:xfrm>
          <a:prstGeom prst="rect">
            <a:avLst/>
          </a:prstGeom>
          <a:noFill/>
        </p:spPr>
        <p:txBody>
          <a:bodyPr wrap="square">
            <a:spAutoFit/>
          </a:bodyPr>
          <a:lstStyle/>
          <a:p>
            <a:pPr algn="just"/>
            <a:r>
              <a:rPr lang="nl-NL" dirty="0"/>
              <a:t>Zonnepanelen zetten zonne-energie om in elektriciteit. Zonnepanelen verminderen de CO2-uitstoot, u wordt minder afhankelijk van uw elektriciteitsleverancier, uw energierekening daalt en de waarde van uw woning stijgt. Een zonnepaneel gaat meer dan 25 jaar mee. Momenteel verdient u gemiddeld €145 per zonnepaneel per jaar terug op uw investering. Gemiddeld bedraagt de terugverdientijd van zonnepanelen </a:t>
            </a:r>
            <a:r>
              <a:rPr lang="ru-RU" dirty="0"/>
              <a:t>4</a:t>
            </a:r>
            <a:r>
              <a:rPr lang="nl-NL" dirty="0"/>
              <a:t> tot </a:t>
            </a:r>
            <a:r>
              <a:rPr lang="ru-RU" dirty="0"/>
              <a:t>7</a:t>
            </a:r>
            <a:r>
              <a:rPr lang="nl-NL" dirty="0"/>
              <a:t> jaar.</a:t>
            </a:r>
            <a:endParaRPr lang="en-US" dirty="0"/>
          </a:p>
        </p:txBody>
      </p:sp>
      <p:sp>
        <p:nvSpPr>
          <p:cNvPr id="11" name="TextBox 10">
            <a:extLst>
              <a:ext uri="{FF2B5EF4-FFF2-40B4-BE49-F238E27FC236}">
                <a16:creationId xmlns:a16="http://schemas.microsoft.com/office/drawing/2014/main" id="{1EC29057-9405-3BF1-A192-73C8954240F7}"/>
              </a:ext>
            </a:extLst>
          </p:cNvPr>
          <p:cNvSpPr txBox="1"/>
          <p:nvPr/>
        </p:nvSpPr>
        <p:spPr>
          <a:xfrm>
            <a:off x="7364772" y="668290"/>
            <a:ext cx="3702293" cy="369332"/>
          </a:xfrm>
          <a:prstGeom prst="rect">
            <a:avLst/>
          </a:prstGeom>
          <a:noFill/>
        </p:spPr>
        <p:txBody>
          <a:bodyPr wrap="square">
            <a:spAutoFit/>
          </a:bodyPr>
          <a:lstStyle/>
          <a:p>
            <a:pPr algn="ctr"/>
            <a:r>
              <a:rPr lang="en-US" dirty="0" err="1"/>
              <a:t>Zonneboiler</a:t>
            </a:r>
            <a:endParaRPr lang="en-US" dirty="0"/>
          </a:p>
        </p:txBody>
      </p:sp>
      <p:sp>
        <p:nvSpPr>
          <p:cNvPr id="13" name="TextBox 12">
            <a:extLst>
              <a:ext uri="{FF2B5EF4-FFF2-40B4-BE49-F238E27FC236}">
                <a16:creationId xmlns:a16="http://schemas.microsoft.com/office/drawing/2014/main" id="{72E09932-30AC-C1C2-82F3-6CC6022CDF71}"/>
              </a:ext>
            </a:extLst>
          </p:cNvPr>
          <p:cNvSpPr txBox="1"/>
          <p:nvPr/>
        </p:nvSpPr>
        <p:spPr>
          <a:xfrm>
            <a:off x="6313467" y="4331983"/>
            <a:ext cx="5630238" cy="2308324"/>
          </a:xfrm>
          <a:prstGeom prst="rect">
            <a:avLst/>
          </a:prstGeom>
          <a:noFill/>
        </p:spPr>
        <p:txBody>
          <a:bodyPr wrap="square">
            <a:spAutoFit/>
          </a:bodyPr>
          <a:lstStyle/>
          <a:p>
            <a:pPr algn="just"/>
            <a:r>
              <a:rPr lang="nl-NL" dirty="0"/>
              <a:t>Een zonneboilersysteem is een slimme manier om water te verwarmen voor gebruik in huis. Zonneboilers zetten </a:t>
            </a:r>
            <a:r>
              <a:rPr lang="nl-NL" dirty="0" err="1"/>
              <a:t>UV-straling</a:t>
            </a:r>
            <a:r>
              <a:rPr lang="nl-NL" dirty="0"/>
              <a:t> van de zon om in warm water. Dit water gebruikt u vervolgens als warm tapwater of om uw woning te verwarmen. Een zonneboilersysteem bestaat uit een zonnecollector, voorraadvat en </a:t>
            </a:r>
            <a:r>
              <a:rPr lang="nl-NL" dirty="0" err="1"/>
              <a:t>naverwarmer</a:t>
            </a:r>
            <a:r>
              <a:rPr lang="nl-NL" dirty="0"/>
              <a:t>. De zonnecollector heeft buizen met vloeistof die warmte absorberen. </a:t>
            </a:r>
            <a:endParaRPr lang="en-US" dirty="0"/>
          </a:p>
        </p:txBody>
      </p:sp>
      <p:sp>
        <p:nvSpPr>
          <p:cNvPr id="5" name="TextBox 4">
            <a:extLst>
              <a:ext uri="{FF2B5EF4-FFF2-40B4-BE49-F238E27FC236}">
                <a16:creationId xmlns:a16="http://schemas.microsoft.com/office/drawing/2014/main" id="{FADC49D7-9771-8317-7AC4-EA7D5B0683BB}"/>
              </a:ext>
            </a:extLst>
          </p:cNvPr>
          <p:cNvSpPr txBox="1"/>
          <p:nvPr/>
        </p:nvSpPr>
        <p:spPr>
          <a:xfrm>
            <a:off x="4991100" y="6604084"/>
            <a:ext cx="7759128" cy="253916"/>
          </a:xfrm>
          <a:prstGeom prst="rect">
            <a:avLst/>
          </a:prstGeom>
          <a:noFill/>
        </p:spPr>
        <p:txBody>
          <a:bodyPr wrap="square">
            <a:spAutoFit/>
          </a:bodyPr>
          <a:lstStyle/>
          <a:p>
            <a:r>
              <a:rPr lang="nl-NL" sz="1050" dirty="0"/>
              <a:t>Details zijn beschikbaar op de volgende links:  </a:t>
            </a:r>
            <a:r>
              <a:rPr lang="nl-NL" sz="1050" dirty="0">
                <a:hlinkClick r:id="rId3"/>
              </a:rPr>
              <a:t>https://regionaalenergieloket.nl/arnhem</a:t>
            </a:r>
            <a:r>
              <a:rPr lang="nl-NL" sz="1050" dirty="0"/>
              <a:t>; </a:t>
            </a:r>
            <a:r>
              <a:rPr lang="en-US" sz="1050" dirty="0">
                <a:hlinkClick r:id="rId4"/>
              </a:rPr>
              <a:t>https://www.vattenfall.nl/zonnepanelen/</a:t>
            </a:r>
            <a:r>
              <a:rPr lang="ru-RU" sz="1050" dirty="0"/>
              <a:t> </a:t>
            </a:r>
            <a:endParaRPr lang="en-US" sz="1050" dirty="0"/>
          </a:p>
        </p:txBody>
      </p:sp>
      <p:pic>
        <p:nvPicPr>
          <p:cNvPr id="4098" name="Picture 2" descr="Een hoekwoning met zwarte zonnepanelen op een oranje dak.">
            <a:extLst>
              <a:ext uri="{FF2B5EF4-FFF2-40B4-BE49-F238E27FC236}">
                <a16:creationId xmlns:a16="http://schemas.microsoft.com/office/drawing/2014/main" id="{7EDD53A0-AA99-286D-E299-283436120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098" y="1084298"/>
            <a:ext cx="4877436" cy="32532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07E9CC3-31B2-F56F-C838-8831E80B0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9599" y="1037622"/>
            <a:ext cx="4884587" cy="325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3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946C-37CE-105E-188C-5016F3F31929}"/>
              </a:ext>
            </a:extLst>
          </p:cNvPr>
          <p:cNvSpPr txBox="1"/>
          <p:nvPr/>
        </p:nvSpPr>
        <p:spPr>
          <a:xfrm>
            <a:off x="304800" y="145534"/>
            <a:ext cx="11391900" cy="523220"/>
          </a:xfrm>
          <a:prstGeom prst="rect">
            <a:avLst/>
          </a:prstGeom>
          <a:noFill/>
        </p:spPr>
        <p:txBody>
          <a:bodyPr wrap="square">
            <a:spAutoFit/>
          </a:bodyPr>
          <a:lstStyle/>
          <a:p>
            <a:pPr algn="ctr"/>
            <a:r>
              <a:rPr lang="en-US" sz="2800" dirty="0"/>
              <a:t>Principes van </a:t>
            </a:r>
            <a:r>
              <a:rPr lang="en-US" sz="2800" dirty="0" err="1"/>
              <a:t>duurzame</a:t>
            </a:r>
            <a:r>
              <a:rPr lang="en-US" sz="2800" dirty="0"/>
              <a:t> </a:t>
            </a:r>
            <a:r>
              <a:rPr lang="en-US" sz="2800" dirty="0" err="1"/>
              <a:t>energievoorziening</a:t>
            </a:r>
            <a:r>
              <a:rPr lang="en-US" sz="2800" dirty="0"/>
              <a:t> in de bouw</a:t>
            </a:r>
          </a:p>
        </p:txBody>
      </p:sp>
      <p:sp>
        <p:nvSpPr>
          <p:cNvPr id="7" name="TextBox 6">
            <a:extLst>
              <a:ext uri="{FF2B5EF4-FFF2-40B4-BE49-F238E27FC236}">
                <a16:creationId xmlns:a16="http://schemas.microsoft.com/office/drawing/2014/main" id="{53470D10-B61F-58BB-DBBC-D344701B71F3}"/>
              </a:ext>
            </a:extLst>
          </p:cNvPr>
          <p:cNvSpPr txBox="1"/>
          <p:nvPr/>
        </p:nvSpPr>
        <p:spPr>
          <a:xfrm>
            <a:off x="1892298" y="668290"/>
            <a:ext cx="3098800" cy="369332"/>
          </a:xfrm>
          <a:prstGeom prst="rect">
            <a:avLst/>
          </a:prstGeom>
          <a:noFill/>
        </p:spPr>
        <p:txBody>
          <a:bodyPr wrap="square">
            <a:spAutoFit/>
          </a:bodyPr>
          <a:lstStyle/>
          <a:p>
            <a:pPr algn="ctr"/>
            <a:r>
              <a:rPr lang="en-US" dirty="0" err="1"/>
              <a:t>Warmtepomp</a:t>
            </a:r>
            <a:endParaRPr lang="en-US" dirty="0"/>
          </a:p>
        </p:txBody>
      </p:sp>
      <p:sp>
        <p:nvSpPr>
          <p:cNvPr id="9" name="TextBox 8">
            <a:extLst>
              <a:ext uri="{FF2B5EF4-FFF2-40B4-BE49-F238E27FC236}">
                <a16:creationId xmlns:a16="http://schemas.microsoft.com/office/drawing/2014/main" id="{3602F752-D226-F589-F123-080262E8C07D}"/>
              </a:ext>
            </a:extLst>
          </p:cNvPr>
          <p:cNvSpPr txBox="1"/>
          <p:nvPr/>
        </p:nvSpPr>
        <p:spPr>
          <a:xfrm>
            <a:off x="569930" y="4335535"/>
            <a:ext cx="5743539" cy="2585323"/>
          </a:xfrm>
          <a:prstGeom prst="rect">
            <a:avLst/>
          </a:prstGeom>
          <a:noFill/>
        </p:spPr>
        <p:txBody>
          <a:bodyPr wrap="square">
            <a:spAutoFit/>
          </a:bodyPr>
          <a:lstStyle/>
          <a:p>
            <a:pPr algn="just"/>
            <a:r>
              <a:rPr lang="nl-NL" dirty="0"/>
              <a:t>Een warmtepomp is een elektrisch verwarmingssysteem dat uit een bron warmte haalt om water te verwarmen. Het warme water wordt gebruikt voor het verwarmen van een woning en het verwarmen van tapwater. Als bron voor de warmte kan bijvoorbeeld buitenlucht, de bodem, ventilatielucht of (grond)water worden gebruikt.</a:t>
            </a:r>
            <a:r>
              <a:rPr lang="ru-RU" dirty="0"/>
              <a:t> </a:t>
            </a:r>
            <a:r>
              <a:rPr lang="nl-NL" dirty="0"/>
              <a:t>Een warmtepomp is een alternatief voor verwarmen met aardgas. Een warmtepomp gaat ongeveer 15 jaar mee.</a:t>
            </a:r>
            <a:endParaRPr lang="ru-RU" dirty="0"/>
          </a:p>
          <a:p>
            <a:pPr algn="just"/>
            <a:endParaRPr lang="en-US" dirty="0"/>
          </a:p>
        </p:txBody>
      </p:sp>
      <p:sp>
        <p:nvSpPr>
          <p:cNvPr id="11" name="TextBox 10">
            <a:extLst>
              <a:ext uri="{FF2B5EF4-FFF2-40B4-BE49-F238E27FC236}">
                <a16:creationId xmlns:a16="http://schemas.microsoft.com/office/drawing/2014/main" id="{1EC29057-9405-3BF1-A192-73C8954240F7}"/>
              </a:ext>
            </a:extLst>
          </p:cNvPr>
          <p:cNvSpPr txBox="1"/>
          <p:nvPr/>
        </p:nvSpPr>
        <p:spPr>
          <a:xfrm>
            <a:off x="7364772" y="668290"/>
            <a:ext cx="3702293" cy="369332"/>
          </a:xfrm>
          <a:prstGeom prst="rect">
            <a:avLst/>
          </a:prstGeom>
          <a:noFill/>
        </p:spPr>
        <p:txBody>
          <a:bodyPr wrap="square">
            <a:spAutoFit/>
          </a:bodyPr>
          <a:lstStyle/>
          <a:p>
            <a:pPr algn="ctr"/>
            <a:r>
              <a:rPr lang="en-US" dirty="0"/>
              <a:t>Lage </a:t>
            </a:r>
            <a:r>
              <a:rPr lang="en-US" dirty="0" err="1"/>
              <a:t>temperatuur</a:t>
            </a:r>
            <a:r>
              <a:rPr lang="en-US" dirty="0"/>
              <a:t> </a:t>
            </a:r>
            <a:r>
              <a:rPr lang="en-US" dirty="0" err="1"/>
              <a:t>verwarming</a:t>
            </a:r>
            <a:endParaRPr lang="en-US" dirty="0"/>
          </a:p>
        </p:txBody>
      </p:sp>
      <p:sp>
        <p:nvSpPr>
          <p:cNvPr id="13" name="TextBox 12">
            <a:extLst>
              <a:ext uri="{FF2B5EF4-FFF2-40B4-BE49-F238E27FC236}">
                <a16:creationId xmlns:a16="http://schemas.microsoft.com/office/drawing/2014/main" id="{72E09932-30AC-C1C2-82F3-6CC6022CDF71}"/>
              </a:ext>
            </a:extLst>
          </p:cNvPr>
          <p:cNvSpPr txBox="1"/>
          <p:nvPr/>
        </p:nvSpPr>
        <p:spPr>
          <a:xfrm>
            <a:off x="6313467" y="4331983"/>
            <a:ext cx="5630238" cy="2308324"/>
          </a:xfrm>
          <a:prstGeom prst="rect">
            <a:avLst/>
          </a:prstGeom>
          <a:noFill/>
        </p:spPr>
        <p:txBody>
          <a:bodyPr wrap="square">
            <a:spAutoFit/>
          </a:bodyPr>
          <a:lstStyle/>
          <a:p>
            <a:pPr algn="just"/>
            <a:r>
              <a:rPr lang="nl-NL" dirty="0"/>
              <a:t>Het water dat door het verwarmingssysteem gaat lopen, heeft namelijk een lagere temperatuur dan wanneer een cv-ketel het water verwarmt. In plaats van ongeveer 80 graden, krijgt het water een temperatuur van rond de 40 graden. Als u geen vloerverwarming wilt laten plaatsen, kunt u kiezen voor laag temperatuur radiatoren. Deze radiatoren houden ook bij een lage watertemperatuur een goed </a:t>
            </a:r>
            <a:r>
              <a:rPr lang="nl-NL" dirty="0" err="1"/>
              <a:t>geïsoleerde</a:t>
            </a:r>
            <a:r>
              <a:rPr lang="nl-NL" dirty="0"/>
              <a:t> woning warm.</a:t>
            </a:r>
            <a:endParaRPr lang="en-US" dirty="0"/>
          </a:p>
        </p:txBody>
      </p:sp>
      <p:sp>
        <p:nvSpPr>
          <p:cNvPr id="5" name="TextBox 4">
            <a:extLst>
              <a:ext uri="{FF2B5EF4-FFF2-40B4-BE49-F238E27FC236}">
                <a16:creationId xmlns:a16="http://schemas.microsoft.com/office/drawing/2014/main" id="{FADC49D7-9771-8317-7AC4-EA7D5B0683BB}"/>
              </a:ext>
            </a:extLst>
          </p:cNvPr>
          <p:cNvSpPr txBox="1"/>
          <p:nvPr/>
        </p:nvSpPr>
        <p:spPr>
          <a:xfrm>
            <a:off x="7303712" y="6587860"/>
            <a:ext cx="4967745" cy="261610"/>
          </a:xfrm>
          <a:prstGeom prst="rect">
            <a:avLst/>
          </a:prstGeom>
          <a:noFill/>
        </p:spPr>
        <p:txBody>
          <a:bodyPr wrap="square">
            <a:spAutoFit/>
          </a:bodyPr>
          <a:lstStyle/>
          <a:p>
            <a:r>
              <a:rPr lang="nl-NL" sz="1050" dirty="0"/>
              <a:t>Details zijn beschikbaar op de volgende link: </a:t>
            </a:r>
            <a:r>
              <a:rPr lang="nl-NL" sz="1050" dirty="0">
                <a:hlinkClick r:id="rId3"/>
              </a:rPr>
              <a:t>https://regionaalenergieloket.nl/arnhem</a:t>
            </a:r>
            <a:r>
              <a:rPr lang="ru-RU" sz="1050" dirty="0"/>
              <a:t> </a:t>
            </a:r>
            <a:endParaRPr lang="en-US" sz="1050" dirty="0"/>
          </a:p>
        </p:txBody>
      </p:sp>
      <p:pic>
        <p:nvPicPr>
          <p:cNvPr id="2" name="Picture 2" descr="Warmtepompinstallatie op het dak van een schuur">
            <a:extLst>
              <a:ext uri="{FF2B5EF4-FFF2-40B4-BE49-F238E27FC236}">
                <a16:creationId xmlns:a16="http://schemas.microsoft.com/office/drawing/2014/main" id="{9FE7F5DB-577D-95BD-B493-A2A06C616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48" y="1037622"/>
            <a:ext cx="4865099" cy="32449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Монтаж систем отопления">
            <a:extLst>
              <a:ext uri="{FF2B5EF4-FFF2-40B4-BE49-F238E27FC236}">
                <a16:creationId xmlns:a16="http://schemas.microsoft.com/office/drawing/2014/main" id="{36773219-CA6B-94EA-D8D9-4E3CE4666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8412" y="1037622"/>
            <a:ext cx="4435012" cy="332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1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888617702DF469E8EB3DC3F3A7921" ma:contentTypeVersion="14" ma:contentTypeDescription="Een nieuw document maken." ma:contentTypeScope="" ma:versionID="39ed0d50542bb5006abbc91a60fd7ac2">
  <xsd:schema xmlns:xsd="http://www.w3.org/2001/XMLSchema" xmlns:xs="http://www.w3.org/2001/XMLSchema" xmlns:p="http://schemas.microsoft.com/office/2006/metadata/properties" xmlns:ns2="02e1c8f4-133d-4879-bcca-78f654d7e0d0" xmlns:ns3="67567acc-21fc-4897-862a-2bf81f8d7c7b" targetNamespace="http://schemas.microsoft.com/office/2006/metadata/properties" ma:root="true" ma:fieldsID="3e026fb638c1e9e1c815dd36325a8a06" ns2:_="" ns3:_="">
    <xsd:import namespace="02e1c8f4-133d-4879-bcca-78f654d7e0d0"/>
    <xsd:import namespace="67567acc-21fc-4897-862a-2bf81f8d7c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1c8f4-133d-4879-bcca-78f654d7e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090a0e23-2270-4081-893d-4dbd8040e89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567acc-21fc-4897-862a-2bf81f8d7c7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a7fb952-cf8b-4221-b77a-14c3f0c7ad12}" ma:internalName="TaxCatchAll" ma:showField="CatchAllData" ma:web="67567acc-21fc-4897-862a-2bf81f8d7c7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e1c8f4-133d-4879-bcca-78f654d7e0d0">
      <Terms xmlns="http://schemas.microsoft.com/office/infopath/2007/PartnerControls"/>
    </lcf76f155ced4ddcb4097134ff3c332f>
    <TaxCatchAll xmlns="67567acc-21fc-4897-862a-2bf81f8d7c7b" xsi:nil="true"/>
  </documentManagement>
</p:properties>
</file>

<file path=customXml/itemProps1.xml><?xml version="1.0" encoding="utf-8"?>
<ds:datastoreItem xmlns:ds="http://schemas.openxmlformats.org/officeDocument/2006/customXml" ds:itemID="{51382D0B-30E2-4FE5-9DBF-AF5150387098}"/>
</file>

<file path=customXml/itemProps2.xml><?xml version="1.0" encoding="utf-8"?>
<ds:datastoreItem xmlns:ds="http://schemas.openxmlformats.org/officeDocument/2006/customXml" ds:itemID="{4CBC294A-8572-4E59-8FBB-7D95A5791634}"/>
</file>

<file path=customXml/itemProps3.xml><?xml version="1.0" encoding="utf-8"?>
<ds:datastoreItem xmlns:ds="http://schemas.openxmlformats.org/officeDocument/2006/customXml" ds:itemID="{1568AE13-29E7-4883-9DC6-628C0C2F00B0}"/>
</file>

<file path=docProps/app.xml><?xml version="1.0" encoding="utf-8"?>
<Properties xmlns="http://schemas.openxmlformats.org/officeDocument/2006/extended-properties" xmlns:vt="http://schemas.openxmlformats.org/officeDocument/2006/docPropsVTypes">
  <TotalTime>1804</TotalTime>
  <Words>1393</Words>
  <Application>Microsoft Office PowerPoint</Application>
  <PresentationFormat>Breedbeeld</PresentationFormat>
  <Paragraphs>84</Paragraphs>
  <Slides>12</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RO Sans</vt:lpstr>
      <vt:lpstr>Office Theme</vt:lpstr>
      <vt:lpstr>Energiezuinig huis Gaardenhage Arnhem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Energiezuinig huis Gaardenhage Arnhem</dc:title>
  <dc:creator>Vaagn Mnatsakanian</dc:creator>
  <cp:lastModifiedBy>Carla Frederix</cp:lastModifiedBy>
  <cp:revision>6</cp:revision>
  <dcterms:created xsi:type="dcterms:W3CDTF">2023-12-19T09:09:51Z</dcterms:created>
  <dcterms:modified xsi:type="dcterms:W3CDTF">2024-01-18T10:44:23Z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0x010100FD6888617702DF469E8EB3DC3F3A7921</vt:lpwstr>
  </property>
</Properties>
</file>